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C2B"/>
    <a:srgbClr val="E56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BA%202021-23\Case%20study\Retail_O_Mania\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BA%202021-23\Case%20study\Retail_O_Mania\Number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BA%202021-23\Case%20study\Retail_O_Mania\Number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BA%202021-23\Case%20study\Retail_O_Mania\Number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BA%202021-23\Case%20study\Retail_O_Mania\Number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BA%202021-23\Case%20study\Retail_O_Mania\Number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BA%202021-23\Case%20study\Retail_O_Mania\Number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FF-4DC9-A5EC-5E12189A68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FF-4DC9-A5EC-5E12189A68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FF-4DC9-A5EC-5E12189A68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FF-4DC9-A5EC-5E12189A686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BFF-4DC9-A5EC-5E12189A686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BFF-4DC9-A5EC-5E12189A686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BFF-4DC9-A5EC-5E12189A68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Cow Ghee</c:v>
                </c:pt>
                <c:pt idx="1">
                  <c:v>Toothpaste</c:v>
                </c:pt>
                <c:pt idx="2">
                  <c:v>Shampoo</c:v>
                </c:pt>
                <c:pt idx="3">
                  <c:v>Bath Soap</c:v>
                </c:pt>
                <c:pt idx="4">
                  <c:v>Mustard Oil</c:v>
                </c:pt>
                <c:pt idx="5">
                  <c:v>Honey</c:v>
                </c:pt>
                <c:pt idx="6">
                  <c:v>Rest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0.16</c:v>
                </c:pt>
                <c:pt idx="1">
                  <c:v>0.1</c:v>
                </c:pt>
                <c:pt idx="2">
                  <c:v>0.09</c:v>
                </c:pt>
                <c:pt idx="3">
                  <c:v>0.06</c:v>
                </c:pt>
                <c:pt idx="4">
                  <c:v>0.06</c:v>
                </c:pt>
                <c:pt idx="5">
                  <c:v>0.04</c:v>
                </c:pt>
                <c:pt idx="6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BFF-4DC9-A5EC-5E12189A686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680074365704281"/>
          <c:y val="0.24970873432487606"/>
          <c:w val="0.20682423875337261"/>
          <c:h val="0.54687882764654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No. of respondents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Sheet2!$A$2:$A$5</c:f>
              <c:strCache>
                <c:ptCount val="4"/>
                <c:pt idx="0">
                  <c:v>Below 20</c:v>
                </c:pt>
                <c:pt idx="1">
                  <c:v>20-30</c:v>
                </c:pt>
                <c:pt idx="2">
                  <c:v>30-40</c:v>
                </c:pt>
                <c:pt idx="3">
                  <c:v>40 and above</c:v>
                </c:pt>
              </c:strCache>
            </c:strRef>
          </c:cat>
          <c:val>
            <c:numRef>
              <c:f>Sheet2!$B$2:$B$5</c:f>
              <c:numCache>
                <c:formatCode>General</c:formatCode>
                <c:ptCount val="4"/>
                <c:pt idx="0">
                  <c:v>16</c:v>
                </c:pt>
                <c:pt idx="1">
                  <c:v>163</c:v>
                </c:pt>
                <c:pt idx="2">
                  <c:v>12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0A-42BB-B38C-C39E344EFB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982512352"/>
        <c:axId val="1982509440"/>
      </c:barChart>
      <c:valAx>
        <c:axId val="1982509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512352"/>
        <c:crosses val="autoZero"/>
        <c:crossBetween val="between"/>
      </c:valAx>
      <c:catAx>
        <c:axId val="19825123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509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b" anchorCtr="0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Reasons for purchase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b" anchorCtr="0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Sheet2!$B$19</c:f>
              <c:strCache>
                <c:ptCount val="1"/>
                <c:pt idx="0">
                  <c:v>No. of respondents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Sheet2!$A$20:$A$24</c:f>
              <c:strCache>
                <c:ptCount val="5"/>
                <c:pt idx="0">
                  <c:v>Reasonable price</c:v>
                </c:pt>
                <c:pt idx="1">
                  <c:v>Natural product</c:v>
                </c:pt>
                <c:pt idx="2">
                  <c:v>Swadeshi brand</c:v>
                </c:pt>
                <c:pt idx="3">
                  <c:v>Brand image of Baba Ramdev</c:v>
                </c:pt>
                <c:pt idx="4">
                  <c:v>High quality</c:v>
                </c:pt>
              </c:strCache>
            </c:strRef>
          </c:cat>
          <c:val>
            <c:numRef>
              <c:f>Sheet2!$B$20:$B$24</c:f>
              <c:numCache>
                <c:formatCode>General</c:formatCode>
                <c:ptCount val="5"/>
                <c:pt idx="0">
                  <c:v>22</c:v>
                </c:pt>
                <c:pt idx="1">
                  <c:v>105</c:v>
                </c:pt>
                <c:pt idx="2">
                  <c:v>59</c:v>
                </c:pt>
                <c:pt idx="3">
                  <c:v>8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B0-48C9-8936-B8F072E41A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76785312"/>
        <c:axId val="1976786144"/>
      </c:barChart>
      <c:valAx>
        <c:axId val="1976786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785312"/>
        <c:crosses val="autoZero"/>
        <c:crossBetween val="between"/>
      </c:valAx>
      <c:catAx>
        <c:axId val="1976785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7861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736315338715009"/>
          <c:y val="0.54358833622199743"/>
          <c:w val="0.32817657416397639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Place of</a:t>
            </a:r>
            <a:r>
              <a:rPr lang="en-US" baseline="0" dirty="0"/>
              <a:t> Purchase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Sheet2!$B$28</c:f>
              <c:strCache>
                <c:ptCount val="1"/>
                <c:pt idx="0">
                  <c:v>No. of respondents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Sheet2!$A$29:$A$32</c:f>
              <c:strCache>
                <c:ptCount val="4"/>
                <c:pt idx="0">
                  <c:v>Patanjali shops</c:v>
                </c:pt>
                <c:pt idx="1">
                  <c:v>Online shopping</c:v>
                </c:pt>
                <c:pt idx="2">
                  <c:v>Super markets</c:v>
                </c:pt>
                <c:pt idx="3">
                  <c:v>Departmental stores</c:v>
                </c:pt>
              </c:strCache>
            </c:strRef>
          </c:cat>
          <c:val>
            <c:numRef>
              <c:f>Sheet2!$B$29:$B$32</c:f>
              <c:numCache>
                <c:formatCode>General</c:formatCode>
                <c:ptCount val="4"/>
                <c:pt idx="0">
                  <c:v>128</c:v>
                </c:pt>
                <c:pt idx="1">
                  <c:v>6</c:v>
                </c:pt>
                <c:pt idx="2">
                  <c:v>42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77-4738-8E80-3271DBF32D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115031696"/>
        <c:axId val="2115029616"/>
      </c:barChart>
      <c:catAx>
        <c:axId val="2115031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029616"/>
        <c:crosses val="autoZero"/>
        <c:auto val="1"/>
        <c:lblAlgn val="ctr"/>
        <c:lblOffset val="100"/>
        <c:noMultiLvlLbl val="0"/>
      </c:catAx>
      <c:valAx>
        <c:axId val="211502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031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Source of Information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Sheet2!$B$41</c:f>
              <c:strCache>
                <c:ptCount val="1"/>
                <c:pt idx="0">
                  <c:v>No. of respondents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Sheet2!$A$42:$A$45</c:f>
              <c:strCache>
                <c:ptCount val="4"/>
                <c:pt idx="0">
                  <c:v>Family and Friends</c:v>
                </c:pt>
                <c:pt idx="1">
                  <c:v>Internet</c:v>
                </c:pt>
                <c:pt idx="2">
                  <c:v>News paper</c:v>
                </c:pt>
                <c:pt idx="3">
                  <c:v>Television</c:v>
                </c:pt>
              </c:strCache>
            </c:strRef>
          </c:cat>
          <c:val>
            <c:numRef>
              <c:f>Sheet2!$B$42:$B$45</c:f>
              <c:numCache>
                <c:formatCode>General</c:formatCode>
                <c:ptCount val="4"/>
                <c:pt idx="0">
                  <c:v>73</c:v>
                </c:pt>
                <c:pt idx="1">
                  <c:v>16</c:v>
                </c:pt>
                <c:pt idx="2">
                  <c:v>15</c:v>
                </c:pt>
                <c:pt idx="3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5B-4503-896E-E75FD59574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99444032"/>
        <c:axId val="299443200"/>
      </c:barChart>
      <c:catAx>
        <c:axId val="299444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9443200"/>
        <c:crosses val="autoZero"/>
        <c:auto val="1"/>
        <c:lblAlgn val="ctr"/>
        <c:lblOffset val="100"/>
        <c:noMultiLvlLbl val="0"/>
      </c:catAx>
      <c:valAx>
        <c:axId val="299443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944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Purchase Category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Sheet2!$B$50</c:f>
              <c:strCache>
                <c:ptCount val="1"/>
                <c:pt idx="0">
                  <c:v>No.of respondents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Sheet2!$A$51:$A$55</c:f>
              <c:strCache>
                <c:ptCount val="5"/>
                <c:pt idx="0">
                  <c:v>Hair care products</c:v>
                </c:pt>
                <c:pt idx="1">
                  <c:v>Beauty care Products</c:v>
                </c:pt>
                <c:pt idx="2">
                  <c:v>Dental products</c:v>
                </c:pt>
                <c:pt idx="3">
                  <c:v>Dairy and Bakery products</c:v>
                </c:pt>
                <c:pt idx="4">
                  <c:v>Medicines</c:v>
                </c:pt>
              </c:strCache>
            </c:strRef>
          </c:cat>
          <c:val>
            <c:numRef>
              <c:f>Sheet2!$B$51:$B$55</c:f>
              <c:numCache>
                <c:formatCode>General</c:formatCode>
                <c:ptCount val="5"/>
                <c:pt idx="0">
                  <c:v>35</c:v>
                </c:pt>
                <c:pt idx="1">
                  <c:v>37</c:v>
                </c:pt>
                <c:pt idx="2">
                  <c:v>85</c:v>
                </c:pt>
                <c:pt idx="3">
                  <c:v>20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D3-4980-9019-F3330919D4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93072128"/>
        <c:axId val="293069632"/>
      </c:barChart>
      <c:catAx>
        <c:axId val="29307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069632"/>
        <c:crosses val="autoZero"/>
        <c:auto val="1"/>
        <c:lblAlgn val="ctr"/>
        <c:lblOffset val="100"/>
        <c:noMultiLvlLbl val="0"/>
      </c:catAx>
      <c:valAx>
        <c:axId val="29306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07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Satisfaction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Sheet2!$B$59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Sheet2!$A$60:$A$64</c:f>
              <c:strCache>
                <c:ptCount val="5"/>
                <c:pt idx="0">
                  <c:v>Very satisfied</c:v>
                </c:pt>
                <c:pt idx="1">
                  <c:v>satisfied</c:v>
                </c:pt>
                <c:pt idx="2">
                  <c:v>Neutral</c:v>
                </c:pt>
                <c:pt idx="3">
                  <c:v>Dissatisfied</c:v>
                </c:pt>
                <c:pt idx="4">
                  <c:v>Very dissatisfied</c:v>
                </c:pt>
              </c:strCache>
            </c:strRef>
          </c:cat>
          <c:val>
            <c:numRef>
              <c:f>Sheet2!$B$60:$B$64</c:f>
              <c:numCache>
                <c:formatCode>General</c:formatCode>
                <c:ptCount val="5"/>
                <c:pt idx="0">
                  <c:v>48</c:v>
                </c:pt>
                <c:pt idx="1">
                  <c:v>131</c:v>
                </c:pt>
                <c:pt idx="2">
                  <c:v>14</c:v>
                </c:pt>
                <c:pt idx="3">
                  <c:v>7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69-42E4-9A74-B7815117198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56464928"/>
        <c:axId val="556462016"/>
      </c:barChart>
      <c:catAx>
        <c:axId val="556464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462016"/>
        <c:crosses val="autoZero"/>
        <c:auto val="1"/>
        <c:lblAlgn val="ctr"/>
        <c:lblOffset val="100"/>
        <c:noMultiLvlLbl val="0"/>
      </c:catAx>
      <c:valAx>
        <c:axId val="556462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464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8FC997-2A00-4E4A-948E-40C7FF55195A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8B1765-D9A8-424E-BA14-44EEF1DA7791}">
      <dgm:prSet phldrT="[Text]"/>
      <dgm:spPr>
        <a:solidFill>
          <a:schemeClr val="bg1"/>
        </a:solidFill>
      </dgm:spPr>
      <dgm:t>
        <a:bodyPr/>
        <a:lstStyle/>
        <a:p>
          <a:r>
            <a:rPr lang="en-IN" dirty="0"/>
            <a:t> </a:t>
          </a:r>
          <a:endParaRPr lang="en-US" dirty="0"/>
        </a:p>
      </dgm:t>
    </dgm:pt>
    <dgm:pt modelId="{B239A92F-2272-4390-BFFF-9E1A22841171}" type="parTrans" cxnId="{C392C8E6-8EBC-42A0-A1C3-4C4845D077F6}">
      <dgm:prSet/>
      <dgm:spPr/>
      <dgm:t>
        <a:bodyPr/>
        <a:lstStyle/>
        <a:p>
          <a:endParaRPr lang="en-US"/>
        </a:p>
      </dgm:t>
    </dgm:pt>
    <dgm:pt modelId="{7D75C5EC-6412-43B1-8E22-30A69D6CF71C}" type="sibTrans" cxnId="{C392C8E6-8EBC-42A0-A1C3-4C4845D077F6}">
      <dgm:prSet/>
      <dgm:spPr/>
      <dgm:t>
        <a:bodyPr/>
        <a:lstStyle/>
        <a:p>
          <a:endParaRPr lang="en-US"/>
        </a:p>
      </dgm:t>
    </dgm:pt>
    <dgm:pt modelId="{295382E1-6456-4EBC-B187-705D514169B5}">
      <dgm:prSet phldrT="[Text]" custT="1"/>
      <dgm:spPr>
        <a:solidFill>
          <a:srgbClr val="942C2B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dirty="0"/>
            <a:t> </a:t>
          </a:r>
          <a:endParaRPr lang="en-US" sz="1600" dirty="0"/>
        </a:p>
      </dgm:t>
    </dgm:pt>
    <dgm:pt modelId="{CC134746-53FA-4560-B3E6-AFB1B7CD472B}" type="parTrans" cxnId="{3B2F560C-2D8E-430C-8163-566C3F729B17}">
      <dgm:prSet/>
      <dgm:spPr/>
      <dgm:t>
        <a:bodyPr/>
        <a:lstStyle/>
        <a:p>
          <a:endParaRPr lang="en-US"/>
        </a:p>
      </dgm:t>
    </dgm:pt>
    <dgm:pt modelId="{69C933CD-08FA-4792-9A4A-DB3E293D17DD}" type="sibTrans" cxnId="{3B2F560C-2D8E-430C-8163-566C3F729B17}">
      <dgm:prSet/>
      <dgm:spPr/>
      <dgm:t>
        <a:bodyPr/>
        <a:lstStyle/>
        <a:p>
          <a:endParaRPr lang="en-US"/>
        </a:p>
      </dgm:t>
    </dgm:pt>
    <dgm:pt modelId="{F4C0EAFE-709E-482C-9E6B-A147C1E5CF75}">
      <dgm:prSet phldrT="[Text]" custT="1"/>
      <dgm:spPr>
        <a:solidFill>
          <a:srgbClr val="942C2B"/>
        </a:solidFill>
      </dgm:spPr>
      <dgm:t>
        <a:bodyPr/>
        <a:lstStyle/>
        <a:p>
          <a:r>
            <a:rPr lang="en-IN" sz="1600" dirty="0"/>
            <a:t> </a:t>
          </a:r>
          <a:endParaRPr lang="en-US" sz="1600" dirty="0"/>
        </a:p>
      </dgm:t>
    </dgm:pt>
    <dgm:pt modelId="{153503A3-80AE-41BC-9D05-5F4E035F5A28}" type="parTrans" cxnId="{C3123519-ECEB-4366-AB5E-D9B3A4FD8770}">
      <dgm:prSet/>
      <dgm:spPr/>
      <dgm:t>
        <a:bodyPr/>
        <a:lstStyle/>
        <a:p>
          <a:endParaRPr lang="en-US"/>
        </a:p>
      </dgm:t>
    </dgm:pt>
    <dgm:pt modelId="{9C6530C2-98A5-4021-AF89-70E161E8786B}" type="sibTrans" cxnId="{C3123519-ECEB-4366-AB5E-D9B3A4FD8770}">
      <dgm:prSet/>
      <dgm:spPr/>
      <dgm:t>
        <a:bodyPr/>
        <a:lstStyle/>
        <a:p>
          <a:endParaRPr lang="en-US"/>
        </a:p>
      </dgm:t>
    </dgm:pt>
    <dgm:pt modelId="{BA220FF7-53A6-4B77-8090-739B22691E27}">
      <dgm:prSet phldrT="[Text]" custT="1"/>
      <dgm:spPr>
        <a:solidFill>
          <a:srgbClr val="942C2B"/>
        </a:solidFill>
      </dgm:spPr>
      <dgm:t>
        <a:bodyPr/>
        <a:lstStyle/>
        <a:p>
          <a:endParaRPr lang="en-US" sz="1600" dirty="0"/>
        </a:p>
      </dgm:t>
    </dgm:pt>
    <dgm:pt modelId="{793EDD8F-8D37-4393-8F93-6B528E3BDE46}" type="parTrans" cxnId="{0D27BEA2-9101-45A3-A9BD-B50D336EC2F3}">
      <dgm:prSet/>
      <dgm:spPr/>
      <dgm:t>
        <a:bodyPr/>
        <a:lstStyle/>
        <a:p>
          <a:endParaRPr lang="en-US"/>
        </a:p>
      </dgm:t>
    </dgm:pt>
    <dgm:pt modelId="{DE1C7471-A93F-4520-A83C-0F91C3746684}" type="sibTrans" cxnId="{0D27BEA2-9101-45A3-A9BD-B50D336EC2F3}">
      <dgm:prSet/>
      <dgm:spPr/>
      <dgm:t>
        <a:bodyPr/>
        <a:lstStyle/>
        <a:p>
          <a:endParaRPr lang="en-US"/>
        </a:p>
      </dgm:t>
    </dgm:pt>
    <dgm:pt modelId="{DA704E93-1D98-4E2E-B557-A100690AF4C6}">
      <dgm:prSet phldrT="[Text]" custT="1"/>
      <dgm:spPr>
        <a:solidFill>
          <a:srgbClr val="942C2B"/>
        </a:solidFill>
      </dgm:spPr>
      <dgm:t>
        <a:bodyPr/>
        <a:lstStyle/>
        <a:p>
          <a:endParaRPr lang="en-US" sz="1600" dirty="0"/>
        </a:p>
      </dgm:t>
    </dgm:pt>
    <dgm:pt modelId="{76278F98-2070-4752-B22A-A52195FD6674}" type="parTrans" cxnId="{FED519C7-4924-494C-991F-7E629B155937}">
      <dgm:prSet/>
      <dgm:spPr/>
      <dgm:t>
        <a:bodyPr/>
        <a:lstStyle/>
        <a:p>
          <a:endParaRPr lang="en-US"/>
        </a:p>
      </dgm:t>
    </dgm:pt>
    <dgm:pt modelId="{FAB9B461-53C4-4361-B557-831C6DD32E5E}" type="sibTrans" cxnId="{FED519C7-4924-494C-991F-7E629B155937}">
      <dgm:prSet/>
      <dgm:spPr/>
      <dgm:t>
        <a:bodyPr/>
        <a:lstStyle/>
        <a:p>
          <a:endParaRPr lang="en-US"/>
        </a:p>
      </dgm:t>
    </dgm:pt>
    <dgm:pt modelId="{408A1D2F-FAB3-49BC-8258-F9EE2225D0AE}" type="pres">
      <dgm:prSet presAssocID="{A08FC997-2A00-4E4A-948E-40C7FF55195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0C4592D-6164-4850-9CFC-2545B2D2C614}" type="pres">
      <dgm:prSet presAssocID="{A08FC997-2A00-4E4A-948E-40C7FF55195A}" presName="matrix" presStyleCnt="0"/>
      <dgm:spPr/>
    </dgm:pt>
    <dgm:pt modelId="{67E6FAC8-4718-4B2B-9305-0917780F5CA9}" type="pres">
      <dgm:prSet presAssocID="{A08FC997-2A00-4E4A-948E-40C7FF55195A}" presName="tile1" presStyleLbl="node1" presStyleIdx="0" presStyleCnt="4"/>
      <dgm:spPr/>
    </dgm:pt>
    <dgm:pt modelId="{3E4F3C59-0673-4EEA-8B25-B5D6FC7083D0}" type="pres">
      <dgm:prSet presAssocID="{A08FC997-2A00-4E4A-948E-40C7FF55195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87AD0FF-CCF2-47F3-B3A0-6BD0589922B7}" type="pres">
      <dgm:prSet presAssocID="{A08FC997-2A00-4E4A-948E-40C7FF55195A}" presName="tile2" presStyleLbl="node1" presStyleIdx="1" presStyleCnt="4" custLinFactNeighborX="557"/>
      <dgm:spPr/>
    </dgm:pt>
    <dgm:pt modelId="{12A57A21-1E8A-465C-9932-36E90BE20B11}" type="pres">
      <dgm:prSet presAssocID="{A08FC997-2A00-4E4A-948E-40C7FF55195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62BADC4-6C4F-4671-96EE-131D360F8D26}" type="pres">
      <dgm:prSet presAssocID="{A08FC997-2A00-4E4A-948E-40C7FF55195A}" presName="tile3" presStyleLbl="node1" presStyleIdx="2" presStyleCnt="4"/>
      <dgm:spPr/>
    </dgm:pt>
    <dgm:pt modelId="{85EFD6F5-B297-47EC-B28F-CB8FBE25C256}" type="pres">
      <dgm:prSet presAssocID="{A08FC997-2A00-4E4A-948E-40C7FF55195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E22C3AB-D211-4B4E-A9B4-405EEE5645EB}" type="pres">
      <dgm:prSet presAssocID="{A08FC997-2A00-4E4A-948E-40C7FF55195A}" presName="tile4" presStyleLbl="node1" presStyleIdx="3" presStyleCnt="4"/>
      <dgm:spPr/>
    </dgm:pt>
    <dgm:pt modelId="{1EE78F27-0B14-4536-9CCA-D8D7EEA295DC}" type="pres">
      <dgm:prSet presAssocID="{A08FC997-2A00-4E4A-948E-40C7FF55195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7C85F66-BA66-4226-948B-524B0706BF73}" type="pres">
      <dgm:prSet presAssocID="{A08FC997-2A00-4E4A-948E-40C7FF55195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B2F560C-2D8E-430C-8163-566C3F729B17}" srcId="{CE8B1765-D9A8-424E-BA14-44EEF1DA7791}" destId="{295382E1-6456-4EBC-B187-705D514169B5}" srcOrd="0" destOrd="0" parTransId="{CC134746-53FA-4560-B3E6-AFB1B7CD472B}" sibTransId="{69C933CD-08FA-4792-9A4A-DB3E293D17DD}"/>
    <dgm:cxn modelId="{C3123519-ECEB-4366-AB5E-D9B3A4FD8770}" srcId="{CE8B1765-D9A8-424E-BA14-44EEF1DA7791}" destId="{F4C0EAFE-709E-482C-9E6B-A147C1E5CF75}" srcOrd="1" destOrd="0" parTransId="{153503A3-80AE-41BC-9D05-5F4E035F5A28}" sibTransId="{9C6530C2-98A5-4021-AF89-70E161E8786B}"/>
    <dgm:cxn modelId="{902C673B-3EBE-4A65-9EB6-65C64FB703FB}" type="presOf" srcId="{DA704E93-1D98-4E2E-B557-A100690AF4C6}" destId="{5E22C3AB-D211-4B4E-A9B4-405EEE5645EB}" srcOrd="0" destOrd="0" presId="urn:microsoft.com/office/officeart/2005/8/layout/matrix1"/>
    <dgm:cxn modelId="{B4B7146F-F4B0-4E4E-87E4-DE08595A8887}" type="presOf" srcId="{A08FC997-2A00-4E4A-948E-40C7FF55195A}" destId="{408A1D2F-FAB3-49BC-8258-F9EE2225D0AE}" srcOrd="0" destOrd="0" presId="urn:microsoft.com/office/officeart/2005/8/layout/matrix1"/>
    <dgm:cxn modelId="{2DE1A456-04F8-4E67-9750-38A13B98220B}" type="presOf" srcId="{CE8B1765-D9A8-424E-BA14-44EEF1DA7791}" destId="{E7C85F66-BA66-4226-948B-524B0706BF73}" srcOrd="0" destOrd="0" presId="urn:microsoft.com/office/officeart/2005/8/layout/matrix1"/>
    <dgm:cxn modelId="{222DC478-88D8-4793-AA92-A48D8892894F}" type="presOf" srcId="{295382E1-6456-4EBC-B187-705D514169B5}" destId="{67E6FAC8-4718-4B2B-9305-0917780F5CA9}" srcOrd="0" destOrd="0" presId="urn:microsoft.com/office/officeart/2005/8/layout/matrix1"/>
    <dgm:cxn modelId="{214BE858-38F9-482D-9956-B03501C69B5D}" type="presOf" srcId="{DA704E93-1D98-4E2E-B557-A100690AF4C6}" destId="{1EE78F27-0B14-4536-9CCA-D8D7EEA295DC}" srcOrd="1" destOrd="0" presId="urn:microsoft.com/office/officeart/2005/8/layout/matrix1"/>
    <dgm:cxn modelId="{46784A89-1700-4C0E-8EAB-5E86BF0DB420}" type="presOf" srcId="{BA220FF7-53A6-4B77-8090-739B22691E27}" destId="{85EFD6F5-B297-47EC-B28F-CB8FBE25C256}" srcOrd="1" destOrd="0" presId="urn:microsoft.com/office/officeart/2005/8/layout/matrix1"/>
    <dgm:cxn modelId="{0D27BEA2-9101-45A3-A9BD-B50D336EC2F3}" srcId="{CE8B1765-D9A8-424E-BA14-44EEF1DA7791}" destId="{BA220FF7-53A6-4B77-8090-739B22691E27}" srcOrd="2" destOrd="0" parTransId="{793EDD8F-8D37-4393-8F93-6B528E3BDE46}" sibTransId="{DE1C7471-A93F-4520-A83C-0F91C3746684}"/>
    <dgm:cxn modelId="{FFB7FBB4-4027-428D-8630-A1662B92B1DA}" type="presOf" srcId="{F4C0EAFE-709E-482C-9E6B-A147C1E5CF75}" destId="{A87AD0FF-CCF2-47F3-B3A0-6BD0589922B7}" srcOrd="0" destOrd="0" presId="urn:microsoft.com/office/officeart/2005/8/layout/matrix1"/>
    <dgm:cxn modelId="{FED519C7-4924-494C-991F-7E629B155937}" srcId="{CE8B1765-D9A8-424E-BA14-44EEF1DA7791}" destId="{DA704E93-1D98-4E2E-B557-A100690AF4C6}" srcOrd="3" destOrd="0" parTransId="{76278F98-2070-4752-B22A-A52195FD6674}" sibTransId="{FAB9B461-53C4-4361-B557-831C6DD32E5E}"/>
    <dgm:cxn modelId="{6145D9CC-FD21-4C0B-A52A-DD4C5C1F36B2}" type="presOf" srcId="{BA220FF7-53A6-4B77-8090-739B22691E27}" destId="{162BADC4-6C4F-4671-96EE-131D360F8D26}" srcOrd="0" destOrd="0" presId="urn:microsoft.com/office/officeart/2005/8/layout/matrix1"/>
    <dgm:cxn modelId="{29ECCAD4-8AF7-4CFB-A1D9-8E25156DC2A3}" type="presOf" srcId="{295382E1-6456-4EBC-B187-705D514169B5}" destId="{3E4F3C59-0673-4EEA-8B25-B5D6FC7083D0}" srcOrd="1" destOrd="0" presId="urn:microsoft.com/office/officeart/2005/8/layout/matrix1"/>
    <dgm:cxn modelId="{3D5CD4DC-06B8-4BBD-8EEA-006A9D51C84F}" type="presOf" srcId="{F4C0EAFE-709E-482C-9E6B-A147C1E5CF75}" destId="{12A57A21-1E8A-465C-9932-36E90BE20B11}" srcOrd="1" destOrd="0" presId="urn:microsoft.com/office/officeart/2005/8/layout/matrix1"/>
    <dgm:cxn modelId="{C392C8E6-8EBC-42A0-A1C3-4C4845D077F6}" srcId="{A08FC997-2A00-4E4A-948E-40C7FF55195A}" destId="{CE8B1765-D9A8-424E-BA14-44EEF1DA7791}" srcOrd="0" destOrd="0" parTransId="{B239A92F-2272-4390-BFFF-9E1A22841171}" sibTransId="{7D75C5EC-6412-43B1-8E22-30A69D6CF71C}"/>
    <dgm:cxn modelId="{C2D0CA3E-13DD-4655-9E89-62E93A5C587A}" type="presParOf" srcId="{408A1D2F-FAB3-49BC-8258-F9EE2225D0AE}" destId="{00C4592D-6164-4850-9CFC-2545B2D2C614}" srcOrd="0" destOrd="0" presId="urn:microsoft.com/office/officeart/2005/8/layout/matrix1"/>
    <dgm:cxn modelId="{C6623435-E3CF-4045-ADF0-4AD469C22C83}" type="presParOf" srcId="{00C4592D-6164-4850-9CFC-2545B2D2C614}" destId="{67E6FAC8-4718-4B2B-9305-0917780F5CA9}" srcOrd="0" destOrd="0" presId="urn:microsoft.com/office/officeart/2005/8/layout/matrix1"/>
    <dgm:cxn modelId="{9724C46C-7320-49E6-9917-403C52894B9E}" type="presParOf" srcId="{00C4592D-6164-4850-9CFC-2545B2D2C614}" destId="{3E4F3C59-0673-4EEA-8B25-B5D6FC7083D0}" srcOrd="1" destOrd="0" presId="urn:microsoft.com/office/officeart/2005/8/layout/matrix1"/>
    <dgm:cxn modelId="{5ACD8E5B-0ED7-45EA-BDBF-B5FCC5C4FE74}" type="presParOf" srcId="{00C4592D-6164-4850-9CFC-2545B2D2C614}" destId="{A87AD0FF-CCF2-47F3-B3A0-6BD0589922B7}" srcOrd="2" destOrd="0" presId="urn:microsoft.com/office/officeart/2005/8/layout/matrix1"/>
    <dgm:cxn modelId="{D0EBA43B-50C4-4FE8-8462-EAD87B5ACEEE}" type="presParOf" srcId="{00C4592D-6164-4850-9CFC-2545B2D2C614}" destId="{12A57A21-1E8A-465C-9932-36E90BE20B11}" srcOrd="3" destOrd="0" presId="urn:microsoft.com/office/officeart/2005/8/layout/matrix1"/>
    <dgm:cxn modelId="{F60ED264-FDC2-478E-A8C9-B9B92D153C7F}" type="presParOf" srcId="{00C4592D-6164-4850-9CFC-2545B2D2C614}" destId="{162BADC4-6C4F-4671-96EE-131D360F8D26}" srcOrd="4" destOrd="0" presId="urn:microsoft.com/office/officeart/2005/8/layout/matrix1"/>
    <dgm:cxn modelId="{9CFC1175-7FAB-4702-864F-346FC8ADA8E5}" type="presParOf" srcId="{00C4592D-6164-4850-9CFC-2545B2D2C614}" destId="{85EFD6F5-B297-47EC-B28F-CB8FBE25C256}" srcOrd="5" destOrd="0" presId="urn:microsoft.com/office/officeart/2005/8/layout/matrix1"/>
    <dgm:cxn modelId="{98FBCEB6-3B31-4263-A557-07DAC506155A}" type="presParOf" srcId="{00C4592D-6164-4850-9CFC-2545B2D2C614}" destId="{5E22C3AB-D211-4B4E-A9B4-405EEE5645EB}" srcOrd="6" destOrd="0" presId="urn:microsoft.com/office/officeart/2005/8/layout/matrix1"/>
    <dgm:cxn modelId="{36192979-C4D9-430D-BD41-B59CFA531DA7}" type="presParOf" srcId="{00C4592D-6164-4850-9CFC-2545B2D2C614}" destId="{1EE78F27-0B14-4536-9CCA-D8D7EEA295DC}" srcOrd="7" destOrd="0" presId="urn:microsoft.com/office/officeart/2005/8/layout/matrix1"/>
    <dgm:cxn modelId="{5DA374DF-5B6C-4C45-80BB-83B1E7F1C250}" type="presParOf" srcId="{408A1D2F-FAB3-49BC-8258-F9EE2225D0AE}" destId="{E7C85F66-BA66-4226-948B-524B0706BF7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6FAC8-4718-4B2B-9305-0917780F5CA9}">
      <dsp:nvSpPr>
        <dsp:cNvPr id="0" name=""/>
        <dsp:cNvSpPr/>
      </dsp:nvSpPr>
      <dsp:spPr>
        <a:xfrm rot="16200000">
          <a:off x="431413" y="-431413"/>
          <a:ext cx="1093097" cy="1955924"/>
        </a:xfrm>
        <a:prstGeom prst="round1Rect">
          <a:avLst/>
        </a:prstGeom>
        <a:solidFill>
          <a:srgbClr val="942C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kern="1200" dirty="0"/>
            <a:t> </a:t>
          </a:r>
          <a:endParaRPr lang="en-US" sz="1600" kern="1200" dirty="0"/>
        </a:p>
      </dsp:txBody>
      <dsp:txXfrm rot="5400000">
        <a:off x="-1" y="1"/>
        <a:ext cx="1955924" cy="819822"/>
      </dsp:txXfrm>
    </dsp:sp>
    <dsp:sp modelId="{A87AD0FF-CCF2-47F3-B3A0-6BD0589922B7}">
      <dsp:nvSpPr>
        <dsp:cNvPr id="0" name=""/>
        <dsp:cNvSpPr/>
      </dsp:nvSpPr>
      <dsp:spPr>
        <a:xfrm>
          <a:off x="1955924" y="0"/>
          <a:ext cx="1955924" cy="1093097"/>
        </a:xfrm>
        <a:prstGeom prst="round1Rect">
          <a:avLst/>
        </a:prstGeom>
        <a:solidFill>
          <a:srgbClr val="942C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</a:t>
          </a:r>
          <a:endParaRPr lang="en-US" sz="1600" kern="1200" dirty="0"/>
        </a:p>
      </dsp:txBody>
      <dsp:txXfrm>
        <a:off x="1955924" y="0"/>
        <a:ext cx="1955924" cy="819822"/>
      </dsp:txXfrm>
    </dsp:sp>
    <dsp:sp modelId="{162BADC4-6C4F-4671-96EE-131D360F8D26}">
      <dsp:nvSpPr>
        <dsp:cNvPr id="0" name=""/>
        <dsp:cNvSpPr/>
      </dsp:nvSpPr>
      <dsp:spPr>
        <a:xfrm rot="10800000">
          <a:off x="0" y="1093097"/>
          <a:ext cx="1955924" cy="1093097"/>
        </a:xfrm>
        <a:prstGeom prst="round1Rect">
          <a:avLst/>
        </a:prstGeom>
        <a:solidFill>
          <a:srgbClr val="942C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10800000">
        <a:off x="0" y="1366371"/>
        <a:ext cx="1955924" cy="819822"/>
      </dsp:txXfrm>
    </dsp:sp>
    <dsp:sp modelId="{5E22C3AB-D211-4B4E-A9B4-405EEE5645EB}">
      <dsp:nvSpPr>
        <dsp:cNvPr id="0" name=""/>
        <dsp:cNvSpPr/>
      </dsp:nvSpPr>
      <dsp:spPr>
        <a:xfrm rot="5400000">
          <a:off x="2387338" y="661683"/>
          <a:ext cx="1093097" cy="1955924"/>
        </a:xfrm>
        <a:prstGeom prst="round1Rect">
          <a:avLst/>
        </a:prstGeom>
        <a:solidFill>
          <a:srgbClr val="942C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1955924" y="1366371"/>
        <a:ext cx="1955924" cy="819822"/>
      </dsp:txXfrm>
    </dsp:sp>
    <dsp:sp modelId="{E7C85F66-BA66-4226-948B-524B0706BF73}">
      <dsp:nvSpPr>
        <dsp:cNvPr id="0" name=""/>
        <dsp:cNvSpPr/>
      </dsp:nvSpPr>
      <dsp:spPr>
        <a:xfrm>
          <a:off x="1369147" y="819822"/>
          <a:ext cx="1173554" cy="546548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 </a:t>
          </a:r>
          <a:endParaRPr lang="en-US" sz="2200" kern="1200" dirty="0"/>
        </a:p>
      </dsp:txBody>
      <dsp:txXfrm>
        <a:off x="1395827" y="846502"/>
        <a:ext cx="1120194" cy="493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B24AE-3E43-41F0-B391-A90FD54A48FC}" type="datetimeFigureOut">
              <a:rPr lang="en-US" smtClean="0"/>
              <a:t>8/6/2022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77E4A-C67A-43A9-96C2-BCF9133E57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1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77E4A-C67A-43A9-96C2-BCF9133E577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78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F821-E177-8C63-450A-C4EB3A756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CF019-60BF-11A1-4CC0-2BA941793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6D78A-25F6-6CDE-EDF6-46206D922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6058A-CF8F-BA30-BAD5-202D33F2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80CC-4B9A-8FA8-FE28-F6A92498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0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43B-F0BF-6B74-3D10-DC5ACD1F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1C97C-CC5E-1016-B23F-88E0657CB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5AF3C-E275-C9D3-3806-74FFE4F4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D9C14-4865-70A7-E2DF-0374D3EA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32923-A0FA-6947-7521-B250F190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8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09F0A-F6CC-5F31-E72C-7E9CB88BA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63404-CD6A-9DA8-0770-656D727E6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27FC2-84E9-C325-5ED1-B44D26F3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15E63-9502-BB87-486F-F37B24A2D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6E9CE-B1C3-F8A2-EDE5-7F9B8C0F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8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F837-E91B-D30B-A6E0-5A805AC0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97F24-C72C-EAB4-E065-07B88E25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62A98-AE26-F22E-4F6D-9FBF73B7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A933B-E2AC-5001-4C23-C47AC81B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BC6BA-1404-72B8-EF3E-55BF5259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4C00-9C14-C969-7564-B585ECC1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93E6F-1E72-E8E8-6E16-87A64443B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0D46E-7D59-F21A-2D83-28E41965C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74CA3-EE33-9735-B651-CFC30B51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8FFE3-59BB-171D-897B-AFEF384A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1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4019-E130-32DC-C137-C738C90D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A4031-8B4B-C8EB-EC4B-66F641600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40720-1658-4338-5D7E-66597EAC0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B6DA4-716C-16DA-C0BD-F10109B62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81EF7-2A3D-DD9E-EB31-29A8D0F7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71DC2-656B-6BB1-BAB4-980FF5F7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36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6AD06-7660-3FE3-0D6F-96C375DF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018DF-0658-7B32-3ACB-F118F9F9A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69993-6204-793F-D8D5-103AC6379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8CE86-4435-6753-6EFB-0BCE37196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B1C72-E7A9-4C2B-3203-61CE87B12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9C2EC-6549-D71B-CC0D-3C1FBA84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47D561-4FCC-5D0B-DAC0-C4B9532DC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ADF86-DC6A-48CA-32B1-0D7A4A8D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4425-C233-9D24-B480-6B4C15E1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65B28-52A9-714C-E944-AEE95CC0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37758-ABF7-70D5-2905-6A2117E1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169DB-FD60-D497-68B5-62E03B78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0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4DAF8-2AE9-E86C-2AFE-414BD995F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1FC8E-5FC3-DBAC-6244-F14A090D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CB2CB-DD5D-3C38-5445-CB7F146B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20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1D94-0DE6-1FE0-41A8-45F1D846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7F4EC-E05D-F9B7-8F69-FB0B3DBBF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CD37E-B2C3-FF0B-9265-25802DE85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94A28-4ECE-5A9C-4CDB-65E558C6E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22EBE-FBD5-50FC-DD25-6D9E49B8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90B41-2FA2-ABFD-FF67-BBD6945B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3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BC22-132B-C384-55D2-B78F2475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977A4-EF13-DADC-DCB9-E33706232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8CD8F-BE91-48C3-6FD8-93DC813DF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C218A-FB04-CFF1-9986-CCED9AE62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BB2B5-60DC-0C0D-55CD-5131A143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182CE-91F7-62F4-EF31-D2DB314E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47C695-EC5E-AF03-563C-934BF124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C1CD3-114D-C418-3AE0-B0A925CB7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096C7-C23C-6640-3F4C-049BEB0D88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36833-E38A-4AA1-AE97-485B9FF7F6B5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01BB-AE93-0FF8-DD08-8043CA86C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1129F-54DF-A267-0D48-709AC21EA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A420E-C0C0-45E0-9706-593AF1A27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lesforce.com/resources/articles/retail-loyalty-programs/" TargetMode="External"/><Relationship Id="rId2" Type="http://schemas.openxmlformats.org/officeDocument/2006/relationships/hyperlink" Target="https://hbr.org/2021/10/how-to-make-your-loyalty-program-pay-of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ocalcircles.com/a/press/page/online-grocery-surve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19.jpeg"/><Relationship Id="rId2" Type="http://schemas.openxmlformats.org/officeDocument/2006/relationships/image" Target="../media/image5.jpe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7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hyperlink" Target="https://hbr.org/2021/05/whats-your-customers-purpose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trexgroup.com/blog/image-recognition-in-retail-applications-implementation-tip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youtube.com/watch?v=yjJEpysE_9g&amp;t=10s" TargetMode="External"/><Relationship Id="rId4" Type="http://schemas.openxmlformats.org/officeDocument/2006/relationships/hyperlink" Target="https://www.youtube.com/watch?v=pxXq87Zt40U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39.png"/><Relationship Id="rId18" Type="http://schemas.openxmlformats.org/officeDocument/2006/relationships/image" Target="../media/image42.jpeg"/><Relationship Id="rId3" Type="http://schemas.openxmlformats.org/officeDocument/2006/relationships/image" Target="../media/image35.png"/><Relationship Id="rId21" Type="http://schemas.openxmlformats.org/officeDocument/2006/relationships/image" Target="../media/image45.png"/><Relationship Id="rId7" Type="http://schemas.openxmlformats.org/officeDocument/2006/relationships/diagramQuickStyle" Target="../diagrams/quickStyle1.xml"/><Relationship Id="rId12" Type="http://schemas.microsoft.com/office/2007/relationships/hdphoto" Target="../media/hdphoto1.wdp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14.jpe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8.png"/><Relationship Id="rId24" Type="http://schemas.openxmlformats.org/officeDocument/2006/relationships/image" Target="../media/image48.png"/><Relationship Id="rId5" Type="http://schemas.openxmlformats.org/officeDocument/2006/relationships/diagramData" Target="../diagrams/data1.xml"/><Relationship Id="rId15" Type="http://schemas.openxmlformats.org/officeDocument/2006/relationships/image" Target="../media/image40.png"/><Relationship Id="rId23" Type="http://schemas.openxmlformats.org/officeDocument/2006/relationships/image" Target="../media/image47.png"/><Relationship Id="rId10" Type="http://schemas.openxmlformats.org/officeDocument/2006/relationships/image" Target="../media/image37.png"/><Relationship Id="rId19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microsoft.com/office/2007/relationships/diagramDrawing" Target="../diagrams/drawing1.xml"/><Relationship Id="rId14" Type="http://schemas.microsoft.com/office/2007/relationships/hdphoto" Target="../media/hdphoto2.wdp"/><Relationship Id="rId22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 l="-10000" t="-24000" r="-13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78CA66A-23E6-E7BA-71BF-0B68DBCCEBB1}"/>
              </a:ext>
            </a:extLst>
          </p:cNvPr>
          <p:cNvSpPr/>
          <p:nvPr/>
        </p:nvSpPr>
        <p:spPr>
          <a:xfrm>
            <a:off x="2942893" y="1864641"/>
            <a:ext cx="6306207" cy="3508953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7DFF060-6531-9B76-86B2-92A2BE6A5B0C}"/>
              </a:ext>
            </a:extLst>
          </p:cNvPr>
          <p:cNvGrpSpPr/>
          <p:nvPr/>
        </p:nvGrpSpPr>
        <p:grpSpPr>
          <a:xfrm>
            <a:off x="3983418" y="3290850"/>
            <a:ext cx="4225159" cy="1114106"/>
            <a:chOff x="3983420" y="3303309"/>
            <a:chExt cx="4225159" cy="1114106"/>
          </a:xfrm>
        </p:grpSpPr>
        <p:pic>
          <p:nvPicPr>
            <p:cNvPr id="52" name="Picture 51" descr="A person with long hair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7157AB6F-6C10-44FD-B0C9-BB1C75EB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721" y="3303310"/>
              <a:ext cx="940858" cy="11141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E627FFFA-2F42-2C95-EDF5-949AC0313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420" y="3303311"/>
              <a:ext cx="940859" cy="11141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35CFCDD8-714E-0E0B-1ABB-BD064C64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571" y="3303309"/>
              <a:ext cx="940858" cy="11141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29F587F2-3925-93CD-098A-90AAE767F90F}"/>
              </a:ext>
            </a:extLst>
          </p:cNvPr>
          <p:cNvSpPr txBox="1">
            <a:spLocks/>
          </p:cNvSpPr>
          <p:nvPr/>
        </p:nvSpPr>
        <p:spPr>
          <a:xfrm>
            <a:off x="3802024" y="4500321"/>
            <a:ext cx="4763907" cy="297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600" b="1" dirty="0"/>
              <a:t>Devesh Sinha           Mohit Kiradoo           Kajal Gupta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07FCA09B-34A1-49A1-9864-C15B53414F81}"/>
              </a:ext>
            </a:extLst>
          </p:cNvPr>
          <p:cNvSpPr txBox="1">
            <a:spLocks/>
          </p:cNvSpPr>
          <p:nvPr/>
        </p:nvSpPr>
        <p:spPr>
          <a:xfrm>
            <a:off x="3714044" y="4871966"/>
            <a:ext cx="4763907" cy="297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/>
              <a:t>T. A. Pai Management Institute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2A157FBA-403D-38D3-F4B3-58E10929A648}"/>
              </a:ext>
            </a:extLst>
          </p:cNvPr>
          <p:cNvSpPr txBox="1">
            <a:spLocks/>
          </p:cNvSpPr>
          <p:nvPr/>
        </p:nvSpPr>
        <p:spPr>
          <a:xfrm>
            <a:off x="4337951" y="1459040"/>
            <a:ext cx="3516090" cy="3579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/>
              <a:t>Team SORTED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D2535850-A009-BBAC-0ADC-49B43F7B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7" y="327978"/>
            <a:ext cx="9144000" cy="2387600"/>
          </a:xfrm>
        </p:spPr>
        <p:txBody>
          <a:bodyPr>
            <a:normAutofit/>
          </a:bodyPr>
          <a:lstStyle/>
          <a:p>
            <a:r>
              <a:rPr lang="en-IN" sz="4800" b="1" dirty="0"/>
              <a:t>Retail-O-Mania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F614A91F-5637-7CD2-4E4D-049612375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2669041"/>
            <a:ext cx="9144000" cy="297300"/>
          </a:xfrm>
        </p:spPr>
        <p:txBody>
          <a:bodyPr>
            <a:noAutofit/>
          </a:bodyPr>
          <a:lstStyle/>
          <a:p>
            <a:r>
              <a:rPr lang="en-IN" sz="2000" b="1" dirty="0"/>
              <a:t>A Retail Strategy Competition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57D59C3D-C4F1-A752-FE94-F2F98BA56CBB}"/>
              </a:ext>
            </a:extLst>
          </p:cNvPr>
          <p:cNvSpPr txBox="1">
            <a:spLocks/>
          </p:cNvSpPr>
          <p:nvPr/>
        </p:nvSpPr>
        <p:spPr>
          <a:xfrm>
            <a:off x="1567984" y="13350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46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C126-8030-A91C-168B-7196C214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Appendix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73466-1889-FA62-C5D7-A7D094161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0" i="0" kern="1200" dirty="0">
                <a:effectLst/>
                <a:latin typeface="+mn-lt"/>
                <a:ea typeface="+mn-ea"/>
                <a:cs typeface="+mn-cs"/>
              </a:rPr>
              <a:t>A 5% increase in customer retention </a:t>
            </a:r>
            <a:r>
              <a:rPr lang="en-US" sz="2400" b="1" i="0" kern="1200" dirty="0">
                <a:effectLst/>
                <a:latin typeface="+mn-lt"/>
                <a:ea typeface="+mn-ea"/>
                <a:cs typeface="+mn-cs"/>
              </a:rPr>
              <a:t>increases profits by 25% to 95% </a:t>
            </a:r>
            <a:r>
              <a:rPr lang="en-US" sz="2400" b="0" i="0" kern="1200" dirty="0">
                <a:effectLst/>
                <a:latin typeface="+mn-lt"/>
                <a:ea typeface="+mn-ea"/>
                <a:cs typeface="+mn-cs"/>
              </a:rPr>
              <a:t>(Source: </a:t>
            </a:r>
            <a:r>
              <a:rPr lang="en-US" sz="2400" b="0" i="0" kern="1200" dirty="0">
                <a:effectLst/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https://hbr.org/2021/10/how-to-make-your-loyalty-program-pay-off</a:t>
            </a:r>
            <a:r>
              <a:rPr lang="en-US" sz="2400" b="0" i="0" kern="1200" dirty="0"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According to Salesforce report, </a:t>
            </a:r>
            <a:r>
              <a:rPr lang="en-IN" sz="2400" b="1" dirty="0"/>
              <a:t>51% of the customers </a:t>
            </a:r>
            <a:r>
              <a:rPr lang="en-IN" sz="2400" b="0" dirty="0"/>
              <a:t>expect their loyal brand to personalize deals for them</a:t>
            </a:r>
            <a:r>
              <a:rPr lang="en-IN" sz="2400" dirty="0"/>
              <a:t>  (</a:t>
            </a:r>
            <a:r>
              <a:rPr lang="en-IN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https://www.salesforce.com/resources/articles/retail-loyalty-programs/</a:t>
            </a:r>
            <a:r>
              <a:rPr lang="en-IN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1 in 10 households buying groceries online is placing over 10 orders a month via Quick Commerce apps (</a:t>
            </a:r>
            <a:r>
              <a:rPr lang="en-US" sz="2400" kern="1200" dirty="0"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https://www.localcircles.com/a/press/page/online-grocery-survey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According to a survey by Harvard referred customers are </a:t>
            </a:r>
            <a:r>
              <a:rPr lang="en-IN" sz="2400" b="1" dirty="0"/>
              <a:t>36% more likely to buy </a:t>
            </a:r>
            <a:r>
              <a:rPr lang="en-IN" sz="2400" b="0" dirty="0"/>
              <a:t>than other customers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According to a report by Indianretailer.com an excellent store façade and signage improves attention rate by 40%</a:t>
            </a:r>
            <a:endParaRPr lang="en-US" sz="2400" b="0" i="0" kern="1200" dirty="0"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89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Patanjali Honey, 500g : Amazon.in: Grocery &amp; Gourmet Foods">
            <a:extLst>
              <a:ext uri="{FF2B5EF4-FFF2-40B4-BE49-F238E27FC236}">
                <a16:creationId xmlns:a16="http://schemas.microsoft.com/office/drawing/2014/main" id="{C7D308B6-A61E-BA67-DB60-26E8FA6D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518" y="3600207"/>
            <a:ext cx="1256374" cy="12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uy Patanjali Mustard Oil 1 ltr Bottle Online at Best Price. of Rs 190 -  bigbasket">
            <a:extLst>
              <a:ext uri="{FF2B5EF4-FFF2-40B4-BE49-F238E27FC236}">
                <a16:creationId xmlns:a16="http://schemas.microsoft.com/office/drawing/2014/main" id="{D0B71621-FD0B-862E-15B5-3F3137A3D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4" r="30343"/>
          <a:stretch/>
        </p:blipFill>
        <p:spPr bwMode="auto">
          <a:xfrm>
            <a:off x="5507583" y="1458279"/>
            <a:ext cx="660761" cy="19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tanjali गाय का घी, 1L : Amazon.in: ग्रॉसरी और गॉर्मेट फ़ूड्स">
            <a:extLst>
              <a:ext uri="{FF2B5EF4-FFF2-40B4-BE49-F238E27FC236}">
                <a16:creationId xmlns:a16="http://schemas.microsoft.com/office/drawing/2014/main" id="{5018DB4A-F701-EE8D-DACE-A3F46CDB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52" y="998474"/>
            <a:ext cx="1053033" cy="9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D1618-00CD-999F-0813-F3669C0D6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394"/>
          <a:stretch/>
        </p:blipFill>
        <p:spPr>
          <a:xfrm>
            <a:off x="229462" y="926133"/>
            <a:ext cx="3755613" cy="11022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9EDBD-3A67-613D-4F8A-81126FA19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00" y="1905845"/>
            <a:ext cx="3761375" cy="15957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501E5-4D3C-3841-B138-949EF03E2A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129"/>
          <a:stretch/>
        </p:blipFill>
        <p:spPr>
          <a:xfrm>
            <a:off x="223701" y="3516958"/>
            <a:ext cx="3761374" cy="12518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E8D4DF-18F4-10C1-FA23-0FC794F8B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699" y="4688994"/>
            <a:ext cx="3761375" cy="9126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FE454-B0B6-D0A9-612E-B04E62D56A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700" y="5618353"/>
            <a:ext cx="3761374" cy="7980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96E6B3-9DFD-4DE1-DA62-492B26FAD26A}"/>
              </a:ext>
            </a:extLst>
          </p:cNvPr>
          <p:cNvSpPr txBox="1"/>
          <p:nvPr/>
        </p:nvSpPr>
        <p:spPr>
          <a:xfrm>
            <a:off x="223699" y="579932"/>
            <a:ext cx="3755613" cy="276999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Patanjali Product Mix (Source: Patanjali Website)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16313D-3E7E-017C-D9E9-B8410F674017}"/>
              </a:ext>
            </a:extLst>
          </p:cNvPr>
          <p:cNvCxnSpPr/>
          <p:nvPr/>
        </p:nvCxnSpPr>
        <p:spPr>
          <a:xfrm>
            <a:off x="4234544" y="579932"/>
            <a:ext cx="0" cy="5836512"/>
          </a:xfrm>
          <a:prstGeom prst="line">
            <a:avLst/>
          </a:prstGeom>
          <a:ln w="19050">
            <a:solidFill>
              <a:srgbClr val="942C2B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7F7233-4EEC-73C4-4E6F-DD6EB650E992}"/>
              </a:ext>
            </a:extLst>
          </p:cNvPr>
          <p:cNvSpPr txBox="1"/>
          <p:nvPr/>
        </p:nvSpPr>
        <p:spPr>
          <a:xfrm>
            <a:off x="4355452" y="579932"/>
            <a:ext cx="2757176" cy="276999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Top 10 products in the portfolio</a:t>
            </a:r>
          </a:p>
        </p:txBody>
      </p:sp>
      <p:pic>
        <p:nvPicPr>
          <p:cNvPr id="1028" name="Picture 4" descr="Buy Patanjali Dant Kanti Dental Cavity Protection Cream - 100 g (Natural)  Online at Low Prices in India - Amazon.in">
            <a:extLst>
              <a:ext uri="{FF2B5EF4-FFF2-40B4-BE49-F238E27FC236}">
                <a16:creationId xmlns:a16="http://schemas.microsoft.com/office/drawing/2014/main" id="{C2A8C547-0D72-C268-CE08-FDAEF13E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38814" y="433463"/>
            <a:ext cx="530116" cy="17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vya Swasari Coronil Kit - Buy Coronil Online">
            <a:extLst>
              <a:ext uri="{FF2B5EF4-FFF2-40B4-BE49-F238E27FC236}">
                <a16:creationId xmlns:a16="http://schemas.microsoft.com/office/drawing/2014/main" id="{7279B824-6869-445D-2392-21FBCB3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481" y="2093697"/>
            <a:ext cx="924688" cy="111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y Patanjali Kesh Kanti Natural Hair Cleanser Shampoo, 200ml Online at Low  Prices in India - Amazon.in">
            <a:extLst>
              <a:ext uri="{FF2B5EF4-FFF2-40B4-BE49-F238E27FC236}">
                <a16:creationId xmlns:a16="http://schemas.microsoft.com/office/drawing/2014/main" id="{1916FCED-E7E5-8CCE-02B8-1C8A2660F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31" y="1729567"/>
            <a:ext cx="664028" cy="17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tanjali Body Cleanser Soap Review | Body cleanser, Moisturizer cream,  Cleanser">
            <a:extLst>
              <a:ext uri="{FF2B5EF4-FFF2-40B4-BE49-F238E27FC236}">
                <a16:creationId xmlns:a16="http://schemas.microsoft.com/office/drawing/2014/main" id="{81DF1653-BADA-5EF6-FA66-EAE9DF87E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835" y="3371308"/>
            <a:ext cx="1672894" cy="14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66A0AF-8E5A-BB84-C1EF-326D90A7F15A}"/>
              </a:ext>
            </a:extLst>
          </p:cNvPr>
          <p:cNvCxnSpPr/>
          <p:nvPr/>
        </p:nvCxnSpPr>
        <p:spPr>
          <a:xfrm>
            <a:off x="7282543" y="579932"/>
            <a:ext cx="0" cy="5836512"/>
          </a:xfrm>
          <a:prstGeom prst="line">
            <a:avLst/>
          </a:prstGeom>
          <a:ln w="19050">
            <a:solidFill>
              <a:srgbClr val="942C2B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0ADD314F-0590-170F-A3DA-BF7F080FED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6345590"/>
              </p:ext>
            </p:extLst>
          </p:nvPr>
        </p:nvGraphicFramePr>
        <p:xfrm>
          <a:off x="7576456" y="725054"/>
          <a:ext cx="4220502" cy="2875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71FB122-4348-B8E6-1CF5-98BA7791C549}"/>
              </a:ext>
            </a:extLst>
          </p:cNvPr>
          <p:cNvSpPr txBox="1"/>
          <p:nvPr/>
        </p:nvSpPr>
        <p:spPr>
          <a:xfrm>
            <a:off x="7697149" y="577515"/>
            <a:ext cx="2401165" cy="276999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Product Sales Share as of 2021</a:t>
            </a:r>
          </a:p>
        </p:txBody>
      </p:sp>
      <p:pic>
        <p:nvPicPr>
          <p:cNvPr id="1040" name="Picture 16" descr="Buy Patanjali Chyawanprash, 500 gm Online at Low Prices in India - Amazon.in">
            <a:extLst>
              <a:ext uri="{FF2B5EF4-FFF2-40B4-BE49-F238E27FC236}">
                <a16:creationId xmlns:a16="http://schemas.microsoft.com/office/drawing/2014/main" id="{0E3F5B68-5570-33C0-215D-7B6FAB39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136" y="5129694"/>
            <a:ext cx="697139" cy="126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tanjali Saundarya Aloe Vera Gel, 150ml : Amazon.in: Beauty">
            <a:extLst>
              <a:ext uri="{FF2B5EF4-FFF2-40B4-BE49-F238E27FC236}">
                <a16:creationId xmlns:a16="http://schemas.microsoft.com/office/drawing/2014/main" id="{6BC0EFEC-8C67-7E9B-120F-8B2364C97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571" y="4765196"/>
            <a:ext cx="841800" cy="178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tanjali Arjun-Amla Juice (500 ml) - Pack of 2 : Amazon.in: Grocery &amp;  Gourmet Foods">
            <a:extLst>
              <a:ext uri="{FF2B5EF4-FFF2-40B4-BE49-F238E27FC236}">
                <a16:creationId xmlns:a16="http://schemas.microsoft.com/office/drawing/2014/main" id="{1CE739F4-2D07-E1A1-179B-0822F84B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262" y="5129694"/>
            <a:ext cx="1287874" cy="12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EF076C4-60D1-352F-9D5E-BBFDB795A1E6}"/>
              </a:ext>
            </a:extLst>
          </p:cNvPr>
          <p:cNvSpPr/>
          <p:nvPr/>
        </p:nvSpPr>
        <p:spPr>
          <a:xfrm>
            <a:off x="7382722" y="4069745"/>
            <a:ext cx="4713642" cy="2346699"/>
          </a:xfrm>
          <a:prstGeom prst="roundRect">
            <a:avLst/>
          </a:prstGeom>
          <a:solidFill>
            <a:srgbClr val="E56E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P</a:t>
            </a:r>
            <a:r>
              <a:rPr lang="en-US" sz="1600" i="0" dirty="0">
                <a:solidFill>
                  <a:schemeClr val="bg1"/>
                </a:solidFill>
                <a:effectLst/>
              </a:rPr>
              <a:t>rices of Patanjali products are 10%-30% lesser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M</a:t>
            </a:r>
            <a:r>
              <a:rPr lang="en-US" sz="1600" i="0" dirty="0">
                <a:solidFill>
                  <a:schemeClr val="bg1"/>
                </a:solidFill>
                <a:effectLst/>
              </a:rPr>
              <a:t>antra of natural and no chemicals gained mouth publicity to a great extent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i="0" dirty="0">
                <a:solidFill>
                  <a:schemeClr val="bg1"/>
                </a:solidFill>
                <a:effectLst/>
              </a:rPr>
              <a:t>“Swadeshi” brand, plays a major role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i="0" dirty="0">
                <a:solidFill>
                  <a:schemeClr val="bg1"/>
                </a:solidFill>
                <a:effectLst/>
              </a:rPr>
              <a:t>Plant operating costs are very low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i="0" dirty="0">
                <a:solidFill>
                  <a:schemeClr val="bg1"/>
                </a:solidFill>
                <a:effectLst/>
              </a:rPr>
              <a:t>High brand loyalty</a:t>
            </a:r>
            <a:endParaRPr lang="en-US" sz="1600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Availability at different retail channels</a:t>
            </a:r>
            <a:endParaRPr lang="en-US" sz="160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C9ACB2-513F-08C2-4657-ED2E17C4ED51}"/>
              </a:ext>
            </a:extLst>
          </p:cNvPr>
          <p:cNvSpPr txBox="1"/>
          <p:nvPr/>
        </p:nvSpPr>
        <p:spPr>
          <a:xfrm>
            <a:off x="7681042" y="3937903"/>
            <a:ext cx="2401165" cy="338554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Why Patanjali ??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F59B2D-3512-8FE8-0B94-7CAFBF08F99B}"/>
              </a:ext>
            </a:extLst>
          </p:cNvPr>
          <p:cNvSpPr txBox="1"/>
          <p:nvPr/>
        </p:nvSpPr>
        <p:spPr>
          <a:xfrm>
            <a:off x="0" y="6584969"/>
            <a:ext cx="12191998" cy="276999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Like any other FMCG Patanjali too has few star products which drives 56% of the total sales. The product mix understanding is necessary to strategize a comprehensive retail channel.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2DE5ED-4F0D-133C-B17C-A6C786037D6C}"/>
              </a:ext>
            </a:extLst>
          </p:cNvPr>
          <p:cNvGrpSpPr/>
          <p:nvPr/>
        </p:nvGrpSpPr>
        <p:grpSpPr>
          <a:xfrm>
            <a:off x="0" y="0"/>
            <a:ext cx="12191998" cy="441556"/>
            <a:chOff x="0" y="0"/>
            <a:chExt cx="12191998" cy="4415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24028C-D27F-9454-B4E9-1808669930CF}"/>
                </a:ext>
              </a:extLst>
            </p:cNvPr>
            <p:cNvSpPr/>
            <p:nvPr/>
          </p:nvSpPr>
          <p:spPr>
            <a:xfrm>
              <a:off x="0" y="0"/>
              <a:ext cx="1488558" cy="441556"/>
            </a:xfrm>
            <a:prstGeom prst="rect">
              <a:avLst/>
            </a:prstGeom>
            <a:solidFill>
              <a:srgbClr val="942C2B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Product Mix</a:t>
              </a:r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CAFD09B-22AD-C077-FBB5-17A8E802B1E4}"/>
                </a:ext>
              </a:extLst>
            </p:cNvPr>
            <p:cNvSpPr/>
            <p:nvPr/>
          </p:nvSpPr>
          <p:spPr>
            <a:xfrm>
              <a:off x="148855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Competitors  &amp; Perception</a:t>
              </a:r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0CA2D3A-2333-8FEA-7800-B5658C9AA48A}"/>
                </a:ext>
              </a:extLst>
            </p:cNvPr>
            <p:cNvSpPr/>
            <p:nvPr/>
          </p:nvSpPr>
          <p:spPr>
            <a:xfrm>
              <a:off x="2977116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Mega Store &amp; Pain points</a:t>
              </a:r>
              <a:endParaRPr lang="en-US" sz="12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5EA6BD-536C-ECE2-CAB8-F4DE0FFA24ED}"/>
                </a:ext>
              </a:extLst>
            </p:cNvPr>
            <p:cNvSpPr/>
            <p:nvPr/>
          </p:nvSpPr>
          <p:spPr>
            <a:xfrm>
              <a:off x="4465674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Store Layout</a:t>
              </a:r>
              <a:endParaRPr lang="en-US" sz="12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CDB687-10FA-B3BE-112C-9C882C905853}"/>
                </a:ext>
              </a:extLst>
            </p:cNvPr>
            <p:cNvSpPr/>
            <p:nvPr/>
          </p:nvSpPr>
          <p:spPr>
            <a:xfrm>
              <a:off x="5954232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Planogram</a:t>
              </a:r>
              <a:endParaRPr lang="en-US" sz="12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292200-A603-8E41-B9B5-BCCDE0AA943A}"/>
                </a:ext>
              </a:extLst>
            </p:cNvPr>
            <p:cNvSpPr/>
            <p:nvPr/>
          </p:nvSpPr>
          <p:spPr>
            <a:xfrm>
              <a:off x="744279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Current In-Store Marketing</a:t>
              </a:r>
              <a:endParaRPr lang="en-US" sz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36C3629-802E-76D3-CE04-56F02A62F363}"/>
                </a:ext>
              </a:extLst>
            </p:cNvPr>
            <p:cNvSpPr/>
            <p:nvPr/>
          </p:nvSpPr>
          <p:spPr>
            <a:xfrm>
              <a:off x="893134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Marketing</a:t>
              </a:r>
              <a:endParaRPr lang="en-US" sz="12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851AE45-256D-E7BD-E1C9-C91B1C99BC43}"/>
                </a:ext>
              </a:extLst>
            </p:cNvPr>
            <p:cNvSpPr/>
            <p:nvPr/>
          </p:nvSpPr>
          <p:spPr>
            <a:xfrm>
              <a:off x="10419906" y="0"/>
              <a:ext cx="1772092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Engagement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546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C2A1204-1E07-4411-D92F-EE763FE52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408461"/>
              </p:ext>
            </p:extLst>
          </p:nvPr>
        </p:nvGraphicFramePr>
        <p:xfrm>
          <a:off x="85060" y="482622"/>
          <a:ext cx="12014791" cy="2575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909421">
                  <a:extLst>
                    <a:ext uri="{9D8B030D-6E8A-4147-A177-3AD203B41FA5}">
                      <a16:colId xmlns:a16="http://schemas.microsoft.com/office/drawing/2014/main" val="3413015945"/>
                    </a:ext>
                  </a:extLst>
                </a:gridCol>
                <a:gridCol w="3621723">
                  <a:extLst>
                    <a:ext uri="{9D8B030D-6E8A-4147-A177-3AD203B41FA5}">
                      <a16:colId xmlns:a16="http://schemas.microsoft.com/office/drawing/2014/main" val="4109068075"/>
                    </a:ext>
                  </a:extLst>
                </a:gridCol>
                <a:gridCol w="4131202">
                  <a:extLst>
                    <a:ext uri="{9D8B030D-6E8A-4147-A177-3AD203B41FA5}">
                      <a16:colId xmlns:a16="http://schemas.microsoft.com/office/drawing/2014/main" val="3956440212"/>
                    </a:ext>
                  </a:extLst>
                </a:gridCol>
                <a:gridCol w="2352445">
                  <a:extLst>
                    <a:ext uri="{9D8B030D-6E8A-4147-A177-3AD203B41FA5}">
                      <a16:colId xmlns:a16="http://schemas.microsoft.com/office/drawing/2014/main" val="274927240"/>
                    </a:ext>
                  </a:extLst>
                </a:gridCol>
              </a:tblGrid>
              <a:tr h="260985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42C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Patanjali’s Best Products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42C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Competitors Brand/Products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42C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Patanjali’s Stand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42C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15394"/>
                  </a:ext>
                </a:extLst>
              </a:tr>
              <a:tr h="565467"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Natural Health Care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Ghee, Chyawanprash and Honey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Ghee</a:t>
                      </a: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: Amul, Sun Grow, Sri Sir, Aashirvaad. </a:t>
                      </a:r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Chyawanprash</a:t>
                      </a: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: Dabur, Zandu, Ved Prash.</a:t>
                      </a:r>
                    </a:p>
                    <a:p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Honey</a:t>
                      </a: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: Dabur, Himalaya, Saffola,  Indigenous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Dominating with Ghee, Chyawanprash and Honey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5192"/>
                  </a:ext>
                </a:extLst>
              </a:tr>
              <a:tr h="405976"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Natural Food Products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Herbal Tea, Spices, Biscuits, Flours, Pulses, Edible Oil, Corn Flakes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Tea: </a:t>
                      </a: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Tetley, TATA. </a:t>
                      </a:r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Spices:</a:t>
                      </a: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 MDH, Everest, </a:t>
                      </a:r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Flours: </a:t>
                      </a:r>
                      <a:r>
                        <a:rPr lang="en-IN" sz="1100" b="0" dirty="0">
                          <a:solidFill>
                            <a:schemeClr val="bg1"/>
                          </a:solidFill>
                        </a:rPr>
                        <a:t>Aashirvaad</a:t>
                      </a: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Corn Flakes: </a:t>
                      </a: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Kellogg’s.  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Spices and Biscuits are most performing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844395"/>
                  </a:ext>
                </a:extLst>
              </a:tr>
              <a:tr h="405976"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Ayurvedic Medicine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Kwath, Churna, Syrup, Balm, Guggul, Kaadha, Asava, Lep, Vati, 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Dabur, Badiyanath, Zandu, Hamdard, Emami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Dominating in ayurvedic medicines 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74698"/>
                  </a:ext>
                </a:extLst>
              </a:tr>
              <a:tr h="246485"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Herbal Home Care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Dishwash Bar, Agarbatti, Dhoops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Bar: </a:t>
                      </a:r>
                      <a:r>
                        <a:rPr lang="en-IN" sz="1100" b="0" dirty="0">
                          <a:solidFill>
                            <a:schemeClr val="bg1"/>
                          </a:solidFill>
                        </a:rPr>
                        <a:t>Vim, Exo, Nip. </a:t>
                      </a:r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Agarbatti: </a:t>
                      </a:r>
                      <a:r>
                        <a:rPr lang="en-IN" sz="1100" b="0" dirty="0">
                          <a:solidFill>
                            <a:schemeClr val="bg1"/>
                          </a:solidFill>
                        </a:rPr>
                        <a:t>ITC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Dishwash bars are on top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926069"/>
                  </a:ext>
                </a:extLst>
              </a:tr>
              <a:tr h="565467"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Natural Personal Care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Aloe vera gel, Dantkranti, Keshkanti oil, Facewash, Bath Soap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 dirty="0">
                          <a:solidFill>
                            <a:schemeClr val="bg1"/>
                          </a:solidFill>
                        </a:rPr>
                        <a:t>Wow, Mamaearth, Kamaayurveda, Forest Essentials, Colgate, Himalaya, Emami 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Aloe vera gel is leading, DantKanti disrupted the market, Facewash market declined due to new players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6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014863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8D03552-DBF3-E3A4-AE01-EA37323C6506}"/>
              </a:ext>
            </a:extLst>
          </p:cNvPr>
          <p:cNvSpPr txBox="1"/>
          <p:nvPr/>
        </p:nvSpPr>
        <p:spPr>
          <a:xfrm>
            <a:off x="191602" y="3152001"/>
            <a:ext cx="11808796" cy="276999"/>
          </a:xfrm>
          <a:prstGeom prst="rect">
            <a:avLst/>
          </a:prstGeom>
          <a:solidFill>
            <a:srgbClr val="E56E1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Brand Perception, Satisfaction Level and Attributes of consumers towards Patanjali. Sample Size: 200, Location: Udupi/Manipal. Mode: Google Forms &amp; Depth Interviews</a:t>
            </a:r>
          </a:p>
        </p:txBody>
      </p:sp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328A9879-A30C-B817-B3B1-9E0F9A9EA7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149252"/>
              </p:ext>
            </p:extLst>
          </p:nvPr>
        </p:nvGraphicFramePr>
        <p:xfrm>
          <a:off x="191602" y="3522817"/>
          <a:ext cx="3761704" cy="159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5DED0E82-AD14-1A35-3993-1E88EE5594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1933273"/>
              </p:ext>
            </p:extLst>
          </p:nvPr>
        </p:nvGraphicFramePr>
        <p:xfrm>
          <a:off x="4211603" y="3522817"/>
          <a:ext cx="3761704" cy="159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D285F62D-BCB6-1FFA-052D-2F87DFE0D9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0265839"/>
              </p:ext>
            </p:extLst>
          </p:nvPr>
        </p:nvGraphicFramePr>
        <p:xfrm>
          <a:off x="8198591" y="3522817"/>
          <a:ext cx="3761704" cy="159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95D2321F-01AC-3A95-ACC3-C5C5CB265B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9686447"/>
              </p:ext>
            </p:extLst>
          </p:nvPr>
        </p:nvGraphicFramePr>
        <p:xfrm>
          <a:off x="191602" y="5208078"/>
          <a:ext cx="3761704" cy="159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CA5ADA14-D04F-29F0-08B6-690E16354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9755941"/>
              </p:ext>
            </p:extLst>
          </p:nvPr>
        </p:nvGraphicFramePr>
        <p:xfrm>
          <a:off x="4211603" y="5208078"/>
          <a:ext cx="3761704" cy="159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2F57ED3A-2852-9884-F94E-DD849039F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8681181"/>
              </p:ext>
            </p:extLst>
          </p:nvPr>
        </p:nvGraphicFramePr>
        <p:xfrm>
          <a:off x="8208260" y="5208078"/>
          <a:ext cx="3761704" cy="159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345831D8-509D-B9C0-E88A-76E73D434B06}"/>
              </a:ext>
            </a:extLst>
          </p:cNvPr>
          <p:cNvGrpSpPr/>
          <p:nvPr/>
        </p:nvGrpSpPr>
        <p:grpSpPr>
          <a:xfrm>
            <a:off x="0" y="0"/>
            <a:ext cx="12191998" cy="441556"/>
            <a:chOff x="0" y="0"/>
            <a:chExt cx="12191998" cy="4415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A7A954-6709-1F6C-153C-4A5078D9E8EE}"/>
                </a:ext>
              </a:extLst>
            </p:cNvPr>
            <p:cNvSpPr/>
            <p:nvPr/>
          </p:nvSpPr>
          <p:spPr>
            <a:xfrm>
              <a:off x="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Product Mix</a:t>
              </a:r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7EE080C-11D5-89ED-FFC3-41DA517C9F33}"/>
                </a:ext>
              </a:extLst>
            </p:cNvPr>
            <p:cNvSpPr/>
            <p:nvPr/>
          </p:nvSpPr>
          <p:spPr>
            <a:xfrm>
              <a:off x="1488558" y="0"/>
              <a:ext cx="1488558" cy="441556"/>
            </a:xfrm>
            <a:prstGeom prst="rect">
              <a:avLst/>
            </a:prstGeom>
            <a:solidFill>
              <a:srgbClr val="942C2B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Competitors  &amp; Perception</a:t>
              </a:r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5806CB6-4E4A-83FF-E96C-6708EDB16101}"/>
                </a:ext>
              </a:extLst>
            </p:cNvPr>
            <p:cNvSpPr/>
            <p:nvPr/>
          </p:nvSpPr>
          <p:spPr>
            <a:xfrm>
              <a:off x="2977116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Mega Store &amp; Pain points</a:t>
              </a:r>
              <a:endParaRPr lang="en-US" sz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813080-28C8-BD3A-0EA4-0A20231B11FE}"/>
                </a:ext>
              </a:extLst>
            </p:cNvPr>
            <p:cNvSpPr/>
            <p:nvPr/>
          </p:nvSpPr>
          <p:spPr>
            <a:xfrm>
              <a:off x="4465674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Store Layout</a:t>
              </a:r>
              <a:endParaRPr lang="en-US" sz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3F8B76-1646-F784-33F5-48205EED313D}"/>
                </a:ext>
              </a:extLst>
            </p:cNvPr>
            <p:cNvSpPr/>
            <p:nvPr/>
          </p:nvSpPr>
          <p:spPr>
            <a:xfrm>
              <a:off x="5954232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Planogram</a:t>
              </a:r>
              <a:endParaRPr lang="en-US" sz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0A1044D-5746-DB79-A6E8-891E1EBB4BAA}"/>
                </a:ext>
              </a:extLst>
            </p:cNvPr>
            <p:cNvSpPr/>
            <p:nvPr/>
          </p:nvSpPr>
          <p:spPr>
            <a:xfrm>
              <a:off x="744279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Current In-Store Marketing</a:t>
              </a:r>
              <a:endParaRPr lang="en-US" sz="1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EE804F-271D-9AE3-0123-C7CFA4A812BF}"/>
                </a:ext>
              </a:extLst>
            </p:cNvPr>
            <p:cNvSpPr/>
            <p:nvPr/>
          </p:nvSpPr>
          <p:spPr>
            <a:xfrm>
              <a:off x="893134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Marketing</a:t>
              </a:r>
              <a:endParaRPr lang="en-US" sz="1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8853FE1-6E86-FB45-621E-16520B18A19B}"/>
                </a:ext>
              </a:extLst>
            </p:cNvPr>
            <p:cNvSpPr/>
            <p:nvPr/>
          </p:nvSpPr>
          <p:spPr>
            <a:xfrm>
              <a:off x="10419906" y="0"/>
              <a:ext cx="1772092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Engagement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31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BF5FB2-7B39-D444-F93A-124CA1C00E93}"/>
              </a:ext>
            </a:extLst>
          </p:cNvPr>
          <p:cNvSpPr/>
          <p:nvPr/>
        </p:nvSpPr>
        <p:spPr>
          <a:xfrm>
            <a:off x="4742120" y="563526"/>
            <a:ext cx="7276214" cy="2020186"/>
          </a:xfrm>
          <a:prstGeom prst="roundRect">
            <a:avLst/>
          </a:prstGeom>
          <a:solidFill>
            <a:srgbClr val="942C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IN" sz="1400" dirty="0"/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5A4A9-0912-028D-C173-4831F94EA52A}"/>
              </a:ext>
            </a:extLst>
          </p:cNvPr>
          <p:cNvSpPr txBox="1"/>
          <p:nvPr/>
        </p:nvSpPr>
        <p:spPr>
          <a:xfrm>
            <a:off x="4805168" y="681067"/>
            <a:ext cx="35340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Reference Point: </a:t>
            </a:r>
            <a:r>
              <a:rPr lang="en-IN" sz="1400" dirty="0">
                <a:solidFill>
                  <a:schemeClr val="bg1"/>
                </a:solidFill>
              </a:rPr>
              <a:t>Patanjali Mega Stores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Reasons:</a:t>
            </a:r>
          </a:p>
          <a:p>
            <a:endParaRPr lang="en-US" sz="12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Easy to implement in-store marketing, Planogram and Salesperson engagement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Brand doesn’t have the say when it comes to modern trade and other retailers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Highly popular in urban cities where the 3 mentioned pillars work the best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66E27D-1A0A-2693-46D7-DD559D402895}"/>
              </a:ext>
            </a:extLst>
          </p:cNvPr>
          <p:cNvCxnSpPr/>
          <p:nvPr/>
        </p:nvCxnSpPr>
        <p:spPr>
          <a:xfrm>
            <a:off x="8243920" y="765545"/>
            <a:ext cx="0" cy="16374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214131-02F0-2B51-79AC-C6A13BC788DB}"/>
              </a:ext>
            </a:extLst>
          </p:cNvPr>
          <p:cNvSpPr txBox="1"/>
          <p:nvPr/>
        </p:nvSpPr>
        <p:spPr>
          <a:xfrm>
            <a:off x="8408504" y="627887"/>
            <a:ext cx="3783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Patanjali Mega Stores overview</a:t>
            </a:r>
            <a:r>
              <a:rPr lang="en-IN" sz="1200" b="1" dirty="0">
                <a:solidFill>
                  <a:schemeClr val="bg1"/>
                </a:solidFill>
              </a:rPr>
              <a:t>:</a:t>
            </a:r>
          </a:p>
          <a:p>
            <a:endParaRPr lang="en-IN" sz="12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</a:rPr>
              <a:t>Total</a:t>
            </a:r>
            <a:r>
              <a:rPr lang="en-IN" sz="1400" b="1" dirty="0">
                <a:solidFill>
                  <a:schemeClr val="bg1"/>
                </a:solidFill>
              </a:rPr>
              <a:t> </a:t>
            </a:r>
            <a:r>
              <a:rPr lang="en-IN" sz="1600" b="1" dirty="0">
                <a:solidFill>
                  <a:schemeClr val="bg1"/>
                </a:solidFill>
              </a:rPr>
              <a:t>286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sz="1200" dirty="0">
                <a:solidFill>
                  <a:schemeClr val="bg1"/>
                </a:solidFill>
              </a:rPr>
              <a:t>Patanjali megastores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</a:rPr>
              <a:t>Minimum </a:t>
            </a:r>
            <a:r>
              <a:rPr lang="en-IN" sz="1600" b="1" dirty="0">
                <a:solidFill>
                  <a:schemeClr val="bg1"/>
                </a:solidFill>
              </a:rPr>
              <a:t>2000 Sq. Ft </a:t>
            </a:r>
            <a:r>
              <a:rPr lang="en-IN" sz="1200" dirty="0">
                <a:solidFill>
                  <a:schemeClr val="bg1"/>
                </a:solidFill>
              </a:rPr>
              <a:t>space is required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</a:rPr>
              <a:t>An Initial investment of </a:t>
            </a:r>
            <a:r>
              <a:rPr lang="en-IN" sz="1600" b="1" dirty="0">
                <a:solidFill>
                  <a:schemeClr val="bg1"/>
                </a:solidFill>
              </a:rPr>
              <a:t>Rs 1 C</a:t>
            </a:r>
            <a:r>
              <a:rPr lang="en-IN" sz="1200" b="1" dirty="0">
                <a:solidFill>
                  <a:schemeClr val="bg1"/>
                </a:solidFill>
              </a:rPr>
              <a:t>r </a:t>
            </a:r>
            <a:r>
              <a:rPr lang="en-IN" sz="1200" dirty="0">
                <a:solidFill>
                  <a:schemeClr val="bg1"/>
                </a:solidFill>
              </a:rPr>
              <a:t>is required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</a:rPr>
              <a:t>Only be placed in city’s </a:t>
            </a:r>
            <a:r>
              <a:rPr lang="en-IN" sz="1600" b="1" dirty="0">
                <a:solidFill>
                  <a:schemeClr val="bg1"/>
                </a:solidFill>
              </a:rPr>
              <a:t>prime locations</a:t>
            </a:r>
            <a:endParaRPr lang="en-IN" sz="12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Megastores shall be at least </a:t>
            </a:r>
            <a:r>
              <a:rPr lang="en-US" sz="1600" b="1" dirty="0">
                <a:solidFill>
                  <a:schemeClr val="bg1"/>
                </a:solidFill>
              </a:rPr>
              <a:t>2.5 Km</a:t>
            </a:r>
            <a:r>
              <a:rPr lang="en-US" sz="1200" b="1" dirty="0">
                <a:solidFill>
                  <a:schemeClr val="bg1"/>
                </a:solidFill>
              </a:rPr>
              <a:t>s </a:t>
            </a:r>
            <a:r>
              <a:rPr lang="en-US" sz="1200" dirty="0">
                <a:solidFill>
                  <a:schemeClr val="bg1"/>
                </a:solidFill>
              </a:rPr>
              <a:t>from current Mega Stores</a:t>
            </a:r>
          </a:p>
        </p:txBody>
      </p:sp>
      <p:pic>
        <p:nvPicPr>
          <p:cNvPr id="4100" name="Picture 4" descr="Patanjali Mega Store Photos, Vaishali Sector 5, Ghaziabad- Pictures &amp;  Images Gallery - Justdial">
            <a:extLst>
              <a:ext uri="{FF2B5EF4-FFF2-40B4-BE49-F238E27FC236}">
                <a16:creationId xmlns:a16="http://schemas.microsoft.com/office/drawing/2014/main" id="{B0EEC0DC-8132-AB00-CFB2-0C4F87900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40" y="563526"/>
            <a:ext cx="4186532" cy="583511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2C6A23-EF8D-D8C8-3991-96D0F3237F27}"/>
              </a:ext>
            </a:extLst>
          </p:cNvPr>
          <p:cNvSpPr/>
          <p:nvPr/>
        </p:nvSpPr>
        <p:spPr>
          <a:xfrm>
            <a:off x="4742121" y="2754356"/>
            <a:ext cx="7276214" cy="3644282"/>
          </a:xfrm>
          <a:prstGeom prst="roundRect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raditional man hands on hips">
            <a:extLst>
              <a:ext uri="{FF2B5EF4-FFF2-40B4-BE49-F238E27FC236}">
                <a16:creationId xmlns:a16="http://schemas.microsoft.com/office/drawing/2014/main" id="{C735FA21-DCA4-13D7-77B0-AA969E41A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284"/>
          <a:stretch/>
        </p:blipFill>
        <p:spPr>
          <a:xfrm>
            <a:off x="4909697" y="2924999"/>
            <a:ext cx="1675018" cy="231741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993AFB4-62D4-86D8-A00B-B832D7502112}"/>
              </a:ext>
            </a:extLst>
          </p:cNvPr>
          <p:cNvSpPr txBox="1"/>
          <p:nvPr/>
        </p:nvSpPr>
        <p:spPr>
          <a:xfrm>
            <a:off x="5018694" y="5242417"/>
            <a:ext cx="1457024" cy="1015663"/>
          </a:xfrm>
          <a:prstGeom prst="rect">
            <a:avLst/>
          </a:prstGeom>
          <a:solidFill>
            <a:srgbClr val="E56E1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b="1" dirty="0"/>
              <a:t>Mr. Suresh Agarwal</a:t>
            </a:r>
          </a:p>
          <a:p>
            <a:r>
              <a:rPr lang="en-IN" sz="1200" b="1" dirty="0"/>
              <a:t>Proprietor: Patanjali Megastore, Lake Town, Kolkata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26C17A-968A-6DEE-7DE1-E748F54AFF42}"/>
              </a:ext>
            </a:extLst>
          </p:cNvPr>
          <p:cNvSpPr txBox="1"/>
          <p:nvPr/>
        </p:nvSpPr>
        <p:spPr>
          <a:xfrm>
            <a:off x="6671380" y="2788796"/>
            <a:ext cx="51004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Depth Interview: Analysis of Owner Pain Points</a:t>
            </a:r>
          </a:p>
          <a:p>
            <a:endParaRPr lang="en-IN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Visual Merchandising SOPs are not clear. Store staff do shelf placement according to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Customer base is not increasing due to new and fancy competitors. Most sales is from regular customers that too is declining slowly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The POP materials and In Store marketing items come from Haridwar office but are usually old and arrive 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Store staff product training is not clear by the company. They learn mostly from the co-workers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The In-House </a:t>
            </a:r>
            <a:r>
              <a:rPr lang="en-IN" sz="1600" i="1" dirty="0"/>
              <a:t>Vaidh</a:t>
            </a:r>
            <a:r>
              <a:rPr lang="en-IN" sz="1600" dirty="0"/>
              <a:t> (Doctor) is mostly unavailable because it’s for free and he has his own personal chamber</a:t>
            </a:r>
            <a:endParaRPr lang="en-IN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853896-CFFB-9F81-7CB2-953F16CCF7A4}"/>
              </a:ext>
            </a:extLst>
          </p:cNvPr>
          <p:cNvSpPr txBox="1"/>
          <p:nvPr/>
        </p:nvSpPr>
        <p:spPr>
          <a:xfrm>
            <a:off x="0" y="6584969"/>
            <a:ext cx="12191998" cy="276999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Patanjali can only gain the customer loyalty back if they shift a bit ahead from their old school methods which are now ineffective due to change in consumer buying behaviour and Intellect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FDDC6D-CAC0-FBFF-822B-52F3CC34E062}"/>
              </a:ext>
            </a:extLst>
          </p:cNvPr>
          <p:cNvGrpSpPr/>
          <p:nvPr/>
        </p:nvGrpSpPr>
        <p:grpSpPr>
          <a:xfrm>
            <a:off x="0" y="0"/>
            <a:ext cx="12191998" cy="441556"/>
            <a:chOff x="0" y="0"/>
            <a:chExt cx="12191998" cy="4415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995070-3385-3808-1CD4-5D7DED2BE9B2}"/>
                </a:ext>
              </a:extLst>
            </p:cNvPr>
            <p:cNvSpPr/>
            <p:nvPr/>
          </p:nvSpPr>
          <p:spPr>
            <a:xfrm>
              <a:off x="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Product Mix</a:t>
              </a:r>
              <a:endParaRPr lang="en-US" sz="12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78B138-402A-D942-EC2E-8198B4E3A94E}"/>
                </a:ext>
              </a:extLst>
            </p:cNvPr>
            <p:cNvSpPr/>
            <p:nvPr/>
          </p:nvSpPr>
          <p:spPr>
            <a:xfrm>
              <a:off x="148855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Competitors  &amp; Perception</a:t>
              </a:r>
              <a:endParaRPr lang="en-US" sz="12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9BBCF5-405E-32D7-F806-D373A9BE143D}"/>
                </a:ext>
              </a:extLst>
            </p:cNvPr>
            <p:cNvSpPr/>
            <p:nvPr/>
          </p:nvSpPr>
          <p:spPr>
            <a:xfrm>
              <a:off x="2977116" y="0"/>
              <a:ext cx="1488558" cy="441556"/>
            </a:xfrm>
            <a:prstGeom prst="rect">
              <a:avLst/>
            </a:prstGeom>
            <a:solidFill>
              <a:srgbClr val="942C2B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Mega Store &amp; Pain points</a:t>
              </a:r>
              <a:endParaRPr lang="en-US" sz="12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B5D608-49B9-2E6E-0118-DF72869D3FD8}"/>
                </a:ext>
              </a:extLst>
            </p:cNvPr>
            <p:cNvSpPr/>
            <p:nvPr/>
          </p:nvSpPr>
          <p:spPr>
            <a:xfrm>
              <a:off x="4465674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Store Layout</a:t>
              </a:r>
              <a:endParaRPr lang="en-US" sz="12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5CF462-3FFF-98DB-DFD4-D3C5B9DCA49A}"/>
                </a:ext>
              </a:extLst>
            </p:cNvPr>
            <p:cNvSpPr/>
            <p:nvPr/>
          </p:nvSpPr>
          <p:spPr>
            <a:xfrm>
              <a:off x="5954232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Planogram</a:t>
              </a:r>
              <a:endParaRPr lang="en-US" sz="12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ADF0186-EF87-1FF7-6A27-E339F70D596B}"/>
                </a:ext>
              </a:extLst>
            </p:cNvPr>
            <p:cNvSpPr/>
            <p:nvPr/>
          </p:nvSpPr>
          <p:spPr>
            <a:xfrm>
              <a:off x="744279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Current In-Store Marketing</a:t>
              </a:r>
              <a:endParaRPr lang="en-US" sz="12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7CBB7-9180-6544-E5B6-758DB45024B3}"/>
                </a:ext>
              </a:extLst>
            </p:cNvPr>
            <p:cNvSpPr/>
            <p:nvPr/>
          </p:nvSpPr>
          <p:spPr>
            <a:xfrm>
              <a:off x="893134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Marketing</a:t>
              </a:r>
              <a:endParaRPr lang="en-US" sz="12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2C06FD-BCB7-52DE-3AAC-620B4E6E79EF}"/>
                </a:ext>
              </a:extLst>
            </p:cNvPr>
            <p:cNvSpPr/>
            <p:nvPr/>
          </p:nvSpPr>
          <p:spPr>
            <a:xfrm>
              <a:off x="10419906" y="0"/>
              <a:ext cx="1772092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Engagement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881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66E27D-1A0A-2693-46D7-DD559D402895}"/>
              </a:ext>
            </a:extLst>
          </p:cNvPr>
          <p:cNvCxnSpPr/>
          <p:nvPr/>
        </p:nvCxnSpPr>
        <p:spPr>
          <a:xfrm>
            <a:off x="4093968" y="765544"/>
            <a:ext cx="0" cy="16374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719A46-E495-A98D-39AC-4829AF44C107}"/>
              </a:ext>
            </a:extLst>
          </p:cNvPr>
          <p:cNvCxnSpPr/>
          <p:nvPr/>
        </p:nvCxnSpPr>
        <p:spPr>
          <a:xfrm>
            <a:off x="8105492" y="765544"/>
            <a:ext cx="0" cy="16374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548007-3E83-D090-C14A-FB4067C8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9" y="1042542"/>
            <a:ext cx="5403247" cy="52796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75E856-3F11-BE0E-3D80-3D9D339E8C52}"/>
              </a:ext>
            </a:extLst>
          </p:cNvPr>
          <p:cNvSpPr txBox="1"/>
          <p:nvPr/>
        </p:nvSpPr>
        <p:spPr>
          <a:xfrm>
            <a:off x="119750" y="596267"/>
            <a:ext cx="5403247" cy="338554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Suggested Store Layout for best Planogram Planning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22DF82-9290-5334-35E8-C28B4FB96A77}"/>
              </a:ext>
            </a:extLst>
          </p:cNvPr>
          <p:cNvSpPr/>
          <p:nvPr/>
        </p:nvSpPr>
        <p:spPr>
          <a:xfrm>
            <a:off x="5679161" y="530591"/>
            <a:ext cx="6393089" cy="3565021"/>
          </a:xfrm>
          <a:prstGeom prst="roundRect">
            <a:avLst/>
          </a:prstGeom>
          <a:ln w="19050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b="1" u="sng" dirty="0"/>
              <a:t>Grid Store Layout</a:t>
            </a:r>
          </a:p>
          <a:p>
            <a:r>
              <a:rPr lang="en-US" sz="1600" b="0" i="0" u="none" strike="noStrike" baseline="0" dirty="0"/>
              <a:t>The grid maximizes product display and minimizes white space. This layout is all about product, product, product.</a:t>
            </a:r>
            <a:r>
              <a:rPr lang="en-IN" sz="1600" b="1" dirty="0"/>
              <a:t>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0" i="0" u="none" strike="noStrike" baseline="0" dirty="0">
                <a:solidFill>
                  <a:srgbClr val="000000"/>
                </a:solidFill>
              </a:rPr>
              <a:t>Best for: Convenience stores, pharmacies, and grocery stores.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0" i="0" u="none" strike="noStrike" baseline="0" dirty="0">
                <a:solidFill>
                  <a:srgbClr val="000000"/>
                </a:solidFill>
              </a:rPr>
              <a:t>Real-world example: Walmart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Benefits of Customer Journey Mapping: (Based on secondary research by Shopify)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Generally, the buyers move from right to left in an anticlockwise fashion hence Powerwall needs to be there right at the start of the journey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Checkouts have the highest chance of impulse purchases, hence products like ready to eat food, drinks etc. increase the upselling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B2C584-30E6-0F99-DE89-D32209DF5740}"/>
              </a:ext>
            </a:extLst>
          </p:cNvPr>
          <p:cNvGrpSpPr/>
          <p:nvPr/>
        </p:nvGrpSpPr>
        <p:grpSpPr>
          <a:xfrm>
            <a:off x="5679160" y="4292473"/>
            <a:ext cx="6393089" cy="2034936"/>
            <a:chOff x="5679160" y="4575654"/>
            <a:chExt cx="6393089" cy="20349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CDFCE7-F496-CFF1-B09F-48CE6D47C3AE}"/>
                </a:ext>
              </a:extLst>
            </p:cNvPr>
            <p:cNvGrpSpPr/>
            <p:nvPr/>
          </p:nvGrpSpPr>
          <p:grpSpPr>
            <a:xfrm>
              <a:off x="5688313" y="5041655"/>
              <a:ext cx="444289" cy="338955"/>
              <a:chOff x="284661" y="4217217"/>
              <a:chExt cx="864855" cy="86485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D78B5B-E95C-57A2-1BD4-B8EC6E482920}"/>
                  </a:ext>
                </a:extLst>
              </p:cNvPr>
              <p:cNvSpPr/>
              <p:nvPr/>
            </p:nvSpPr>
            <p:spPr>
              <a:xfrm>
                <a:off x="284661" y="4217217"/>
                <a:ext cx="864855" cy="864855"/>
              </a:xfrm>
              <a:prstGeom prst="rect">
                <a:avLst/>
              </a:prstGeom>
              <a:solidFill>
                <a:srgbClr val="942C2B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Graphic 13" descr="Run with solid fill">
                <a:extLst>
                  <a:ext uri="{FF2B5EF4-FFF2-40B4-BE49-F238E27FC236}">
                    <a16:creationId xmlns:a16="http://schemas.microsoft.com/office/drawing/2014/main" id="{C2EEB909-29FB-CF74-57FE-55FB4BCAB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7978" y="4291077"/>
                <a:ext cx="730911" cy="730911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AFA755-5DAB-1523-F4ED-3332B646FCC8}"/>
                </a:ext>
              </a:extLst>
            </p:cNvPr>
            <p:cNvSpPr txBox="1"/>
            <p:nvPr/>
          </p:nvSpPr>
          <p:spPr>
            <a:xfrm>
              <a:off x="6173999" y="5047281"/>
              <a:ext cx="5898250" cy="33855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1600" b="1" dirty="0"/>
                <a:t>Grab ‘n Go Buyers: </a:t>
              </a:r>
              <a:r>
                <a:rPr lang="en-IN" sz="1600" dirty="0"/>
                <a:t>Less time &amp; quick selection</a:t>
              </a:r>
              <a:endParaRPr lang="en-US" sz="16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7A09E7-255A-891D-BD96-A94890F2C457}"/>
                </a:ext>
              </a:extLst>
            </p:cNvPr>
            <p:cNvSpPr txBox="1"/>
            <p:nvPr/>
          </p:nvSpPr>
          <p:spPr>
            <a:xfrm>
              <a:off x="6173999" y="5453039"/>
              <a:ext cx="5884842" cy="33855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 fontAlgn="base"/>
              <a:r>
                <a:rPr lang="en-IN" sz="1600" b="1" dirty="0"/>
                <a:t>Discovery Buyers: </a:t>
              </a:r>
              <a:r>
                <a:rPr lang="en-US" sz="1600" b="0" i="0" dirty="0">
                  <a:solidFill>
                    <a:srgbClr val="4B4F58"/>
                  </a:solidFill>
                  <a:effectLst/>
                </a:rPr>
                <a:t>More time, explore the entire store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CAA30E7-3314-93B8-698D-7309D1FD3F0D}"/>
                </a:ext>
              </a:extLst>
            </p:cNvPr>
            <p:cNvGrpSpPr/>
            <p:nvPr/>
          </p:nvGrpSpPr>
          <p:grpSpPr>
            <a:xfrm>
              <a:off x="5679160" y="5451153"/>
              <a:ext cx="444291" cy="338956"/>
              <a:chOff x="223205" y="5678410"/>
              <a:chExt cx="864855" cy="86485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A4836F5-F8E2-E3A7-34E7-EAFDA7307D81}"/>
                  </a:ext>
                </a:extLst>
              </p:cNvPr>
              <p:cNvSpPr/>
              <p:nvPr/>
            </p:nvSpPr>
            <p:spPr>
              <a:xfrm>
                <a:off x="223205" y="5678410"/>
                <a:ext cx="864855" cy="864855"/>
              </a:xfrm>
              <a:prstGeom prst="rect">
                <a:avLst/>
              </a:prstGeom>
              <a:solidFill>
                <a:srgbClr val="942C2B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0" name="Graphic 19" descr="Idea with solid fill">
                <a:extLst>
                  <a:ext uri="{FF2B5EF4-FFF2-40B4-BE49-F238E27FC236}">
                    <a16:creationId xmlns:a16="http://schemas.microsoft.com/office/drawing/2014/main" id="{4B9C0298-9C3C-FE3C-CE42-09A699504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2431" y="5740721"/>
                <a:ext cx="735572" cy="735572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F07EE3-2530-D9CC-D3CC-51DAA103A26F}"/>
                </a:ext>
              </a:extLst>
            </p:cNvPr>
            <p:cNvSpPr txBox="1"/>
            <p:nvPr/>
          </p:nvSpPr>
          <p:spPr>
            <a:xfrm>
              <a:off x="6173999" y="5847884"/>
              <a:ext cx="5898249" cy="33855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1600" b="1" dirty="0"/>
                <a:t>Considered Buyers: </a:t>
              </a:r>
              <a:r>
                <a:rPr lang="en-US" sz="1600" dirty="0">
                  <a:solidFill>
                    <a:srgbClr val="4B4F58"/>
                  </a:solidFill>
                </a:rPr>
                <a:t>N</a:t>
              </a:r>
              <a:r>
                <a:rPr lang="en-US" sz="1600" b="0" i="0" dirty="0">
                  <a:solidFill>
                    <a:srgbClr val="4B4F58"/>
                  </a:solidFill>
                  <a:effectLst/>
                </a:rPr>
                <a:t>eed smaller assortment to avoid fuss</a:t>
              </a:r>
              <a:endParaRPr lang="en-US" sz="16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F801C6-0872-E266-FD3F-5EE502BD5299}"/>
                </a:ext>
              </a:extLst>
            </p:cNvPr>
            <p:cNvSpPr txBox="1"/>
            <p:nvPr/>
          </p:nvSpPr>
          <p:spPr>
            <a:xfrm>
              <a:off x="6173999" y="6272036"/>
              <a:ext cx="5898249" cy="33855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1600" b="1" dirty="0"/>
                <a:t>Impulsive Buyers: </a:t>
              </a:r>
              <a:r>
                <a:rPr lang="en-US" sz="1600" dirty="0">
                  <a:solidFill>
                    <a:srgbClr val="4B4F58"/>
                  </a:solidFill>
                </a:rPr>
                <a:t>Think less &amp; buy more than the desired</a:t>
              </a:r>
              <a:endParaRPr lang="en-US" sz="1600" b="0" i="0" dirty="0">
                <a:solidFill>
                  <a:srgbClr val="4B4F58"/>
                </a:solidFill>
                <a:effectLst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D72F85-20EC-4D64-DE94-F4E749BFC020}"/>
                </a:ext>
              </a:extLst>
            </p:cNvPr>
            <p:cNvGrpSpPr/>
            <p:nvPr/>
          </p:nvGrpSpPr>
          <p:grpSpPr>
            <a:xfrm>
              <a:off x="5688313" y="5860652"/>
              <a:ext cx="444292" cy="338957"/>
              <a:chOff x="5788346" y="4576448"/>
              <a:chExt cx="864855" cy="86485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0D3B131-F9B0-0C30-01CB-48985AEDD157}"/>
                  </a:ext>
                </a:extLst>
              </p:cNvPr>
              <p:cNvSpPr/>
              <p:nvPr/>
            </p:nvSpPr>
            <p:spPr>
              <a:xfrm>
                <a:off x="5788346" y="4576448"/>
                <a:ext cx="864855" cy="864855"/>
              </a:xfrm>
              <a:prstGeom prst="rect">
                <a:avLst/>
              </a:prstGeom>
              <a:solidFill>
                <a:srgbClr val="942C2B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Graphic 34" descr="Woman Shrugging with solid fill">
                <a:extLst>
                  <a:ext uri="{FF2B5EF4-FFF2-40B4-BE49-F238E27FC236}">
                    <a16:creationId xmlns:a16="http://schemas.microsoft.com/office/drawing/2014/main" id="{DCD22F38-2C5B-685D-D4D9-CDB8C2AFD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79988" y="4682966"/>
                <a:ext cx="664029" cy="664029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14A7CD4-6975-1C1A-7F55-6E684CE8C81B}"/>
                </a:ext>
              </a:extLst>
            </p:cNvPr>
            <p:cNvSpPr txBox="1"/>
            <p:nvPr/>
          </p:nvSpPr>
          <p:spPr>
            <a:xfrm>
              <a:off x="5679161" y="4575654"/>
              <a:ext cx="6393088" cy="369332"/>
            </a:xfrm>
            <a:prstGeom prst="rect">
              <a:avLst/>
            </a:prstGeom>
            <a:solidFill>
              <a:srgbClr val="942C2B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Different Categories of Buyers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8850C9-8D17-F258-5E5E-D7205132CF1C}"/>
                </a:ext>
              </a:extLst>
            </p:cNvPr>
            <p:cNvGrpSpPr/>
            <p:nvPr/>
          </p:nvGrpSpPr>
          <p:grpSpPr>
            <a:xfrm>
              <a:off x="5679161" y="6266410"/>
              <a:ext cx="444289" cy="338955"/>
              <a:chOff x="5792206" y="5678410"/>
              <a:chExt cx="864855" cy="8648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81DDA87-6684-6396-1492-12E5217E0040}"/>
                  </a:ext>
                </a:extLst>
              </p:cNvPr>
              <p:cNvSpPr/>
              <p:nvPr/>
            </p:nvSpPr>
            <p:spPr>
              <a:xfrm>
                <a:off x="5792206" y="5678410"/>
                <a:ext cx="864855" cy="864855"/>
              </a:xfrm>
              <a:prstGeom prst="rect">
                <a:avLst/>
              </a:prstGeom>
              <a:solidFill>
                <a:srgbClr val="942C2B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7" name="Graphic 56" descr="Test Dummy with solid fill">
                <a:extLst>
                  <a:ext uri="{FF2B5EF4-FFF2-40B4-BE49-F238E27FC236}">
                    <a16:creationId xmlns:a16="http://schemas.microsoft.com/office/drawing/2014/main" id="{AD7580AC-1879-2FDC-16C3-753FFDBEC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69102" y="5740721"/>
                <a:ext cx="748114" cy="748114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74F5A0-91C2-42CD-04BA-269DBFC7F96E}"/>
              </a:ext>
            </a:extLst>
          </p:cNvPr>
          <p:cNvGrpSpPr/>
          <p:nvPr/>
        </p:nvGrpSpPr>
        <p:grpSpPr>
          <a:xfrm>
            <a:off x="0" y="0"/>
            <a:ext cx="12191998" cy="441556"/>
            <a:chOff x="0" y="0"/>
            <a:chExt cx="12191998" cy="44155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39C523-C7F9-745D-2E86-805B5F2F4B1A}"/>
                </a:ext>
              </a:extLst>
            </p:cNvPr>
            <p:cNvSpPr/>
            <p:nvPr/>
          </p:nvSpPr>
          <p:spPr>
            <a:xfrm>
              <a:off x="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Product Mix</a:t>
              </a:r>
              <a:endParaRPr lang="en-US" sz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944444B-E302-2A85-7AF6-D53C8461C518}"/>
                </a:ext>
              </a:extLst>
            </p:cNvPr>
            <p:cNvSpPr/>
            <p:nvPr/>
          </p:nvSpPr>
          <p:spPr>
            <a:xfrm>
              <a:off x="148855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Competitors  &amp; Perception</a:t>
              </a:r>
              <a:endParaRPr lang="en-US" sz="1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256C566-32DD-59BD-30B6-6FFF32D05E86}"/>
                </a:ext>
              </a:extLst>
            </p:cNvPr>
            <p:cNvSpPr/>
            <p:nvPr/>
          </p:nvSpPr>
          <p:spPr>
            <a:xfrm>
              <a:off x="2977116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Mega Store &amp; Pain points</a:t>
              </a:r>
              <a:endParaRPr lang="en-US" sz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DBC9CA-094F-6138-FB53-2749B806BD16}"/>
                </a:ext>
              </a:extLst>
            </p:cNvPr>
            <p:cNvSpPr/>
            <p:nvPr/>
          </p:nvSpPr>
          <p:spPr>
            <a:xfrm>
              <a:off x="4465674" y="0"/>
              <a:ext cx="1488558" cy="441556"/>
            </a:xfrm>
            <a:prstGeom prst="rect">
              <a:avLst/>
            </a:prstGeom>
            <a:solidFill>
              <a:srgbClr val="942C2B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Store Layout</a:t>
              </a:r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BC7228-71A3-A59B-C864-6A4F5D26A2B0}"/>
                </a:ext>
              </a:extLst>
            </p:cNvPr>
            <p:cNvSpPr/>
            <p:nvPr/>
          </p:nvSpPr>
          <p:spPr>
            <a:xfrm>
              <a:off x="5954232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Planogram</a:t>
              </a:r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1CAF29-92AF-99EC-AEE4-802257DE64A4}"/>
                </a:ext>
              </a:extLst>
            </p:cNvPr>
            <p:cNvSpPr/>
            <p:nvPr/>
          </p:nvSpPr>
          <p:spPr>
            <a:xfrm>
              <a:off x="744279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Current In-Store Marketing</a:t>
              </a:r>
              <a:endParaRPr lang="en-US" sz="12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184AA96-7030-814F-590C-1335804C7E94}"/>
                </a:ext>
              </a:extLst>
            </p:cNvPr>
            <p:cNvSpPr/>
            <p:nvPr/>
          </p:nvSpPr>
          <p:spPr>
            <a:xfrm>
              <a:off x="893134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Marketing</a:t>
              </a:r>
              <a:endParaRPr lang="en-US" sz="12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8BE1541-48B6-602D-A6F5-FBED5A5197F8}"/>
                </a:ext>
              </a:extLst>
            </p:cNvPr>
            <p:cNvSpPr/>
            <p:nvPr/>
          </p:nvSpPr>
          <p:spPr>
            <a:xfrm>
              <a:off x="10419906" y="0"/>
              <a:ext cx="1772092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Engagement</a:t>
              </a:r>
              <a:endParaRPr lang="en-US" sz="1200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9C80293-28B8-A5BA-3663-2014CA7FCFD4}"/>
              </a:ext>
            </a:extLst>
          </p:cNvPr>
          <p:cNvSpPr txBox="1"/>
          <p:nvPr/>
        </p:nvSpPr>
        <p:spPr>
          <a:xfrm>
            <a:off x="0" y="6584969"/>
            <a:ext cx="12191998" cy="276999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According to HBR </a:t>
            </a:r>
            <a:r>
              <a:rPr lang="en-IN" sz="1200" b="1" dirty="0">
                <a:solidFill>
                  <a:schemeClr val="bg1"/>
                </a:solidFill>
              </a:rPr>
              <a:t>- </a:t>
            </a:r>
            <a:r>
              <a:rPr lang="en-IN" sz="1200" b="1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https://hbr.org/2021/05/whats-your-customers-purpose</a:t>
            </a:r>
            <a:r>
              <a:rPr lang="en-IN" sz="1200" b="1" dirty="0">
                <a:solidFill>
                  <a:schemeClr val="bg1"/>
                </a:solidFill>
              </a:rPr>
              <a:t> </a:t>
            </a:r>
            <a:r>
              <a:rPr lang="en-IN" sz="1200" b="1" dirty="0"/>
              <a:t>understanding of customer purpose is an important understanding for shelf placement strategy </a:t>
            </a:r>
          </a:p>
        </p:txBody>
      </p:sp>
    </p:spTree>
    <p:extLst>
      <p:ext uri="{BB962C8B-B14F-4D97-AF65-F5344CB8AC3E}">
        <p14:creationId xmlns:p14="http://schemas.microsoft.com/office/powerpoint/2010/main" val="185428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78D31F-59F7-8073-BC26-AC07D2FAB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024882"/>
              </p:ext>
            </p:extLst>
          </p:nvPr>
        </p:nvGraphicFramePr>
        <p:xfrm>
          <a:off x="152401" y="1129777"/>
          <a:ext cx="11865428" cy="3078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1342">
                  <a:extLst>
                    <a:ext uri="{9D8B030D-6E8A-4147-A177-3AD203B41FA5}">
                      <a16:colId xmlns:a16="http://schemas.microsoft.com/office/drawing/2014/main" val="2831180929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788796150"/>
                    </a:ext>
                  </a:extLst>
                </a:gridCol>
                <a:gridCol w="4131129">
                  <a:extLst>
                    <a:ext uri="{9D8B030D-6E8A-4147-A177-3AD203B41FA5}">
                      <a16:colId xmlns:a16="http://schemas.microsoft.com/office/drawing/2014/main" val="2666188309"/>
                    </a:ext>
                  </a:extLst>
                </a:gridCol>
                <a:gridCol w="2966357">
                  <a:extLst>
                    <a:ext uri="{9D8B030D-6E8A-4147-A177-3AD203B41FA5}">
                      <a16:colId xmlns:a16="http://schemas.microsoft.com/office/drawing/2014/main" val="3739134179"/>
                    </a:ext>
                  </a:extLst>
                </a:gridCol>
              </a:tblGrid>
              <a:tr h="280610">
                <a:tc>
                  <a:txBody>
                    <a:bodyPr/>
                    <a:lstStyle/>
                    <a:p>
                      <a:r>
                        <a:rPr lang="en-IN" dirty="0"/>
                        <a:t>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Impact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Patanjali Product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037213"/>
                  </a:ext>
                </a:extLst>
              </a:tr>
              <a:tr h="217069">
                <a:tc>
                  <a:txBody>
                    <a:bodyPr/>
                    <a:lstStyle/>
                    <a:p>
                      <a:r>
                        <a:rPr lang="en-IN" sz="1400" dirty="0"/>
                        <a:t>Lower Shelves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For Slow moving products and kids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Higher chances of kids picking up their choices and parents have a sight on the slow-moving products while restricting them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Kids: </a:t>
                      </a:r>
                      <a:r>
                        <a:rPr lang="en-IN" sz="1400" b="0" dirty="0"/>
                        <a:t>Nutrela Superfood, PowerVita, Immunity bar</a:t>
                      </a:r>
                    </a:p>
                    <a:p>
                      <a:r>
                        <a:rPr lang="en-IN" sz="1400" b="1" dirty="0"/>
                        <a:t>Slow Moving: </a:t>
                      </a:r>
                      <a:r>
                        <a:rPr lang="en-IN" sz="1400" b="0" dirty="0"/>
                        <a:t>Patanjali Noodles, Biscuits etc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634703"/>
                  </a:ext>
                </a:extLst>
              </a:tr>
              <a:tr h="280610">
                <a:tc>
                  <a:txBody>
                    <a:bodyPr/>
                    <a:lstStyle/>
                    <a:p>
                      <a:r>
                        <a:rPr lang="en-IN" sz="1400" dirty="0"/>
                        <a:t>Bottom Shelf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Bottom shelf is for heavy products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It is easier for the customers to life them from the bottom shelf and place in the shopping bucket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5kg Atta, Oil can, 5kg Ghee, Diapers jumbo pack etc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77296"/>
                  </a:ext>
                </a:extLst>
              </a:tr>
              <a:tr h="280610">
                <a:tc>
                  <a:txBody>
                    <a:bodyPr/>
                    <a:lstStyle/>
                    <a:p>
                      <a:r>
                        <a:rPr lang="en-IN" sz="1400" dirty="0"/>
                        <a:t>Eye Level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35% greater attention </a:t>
                      </a:r>
                      <a:r>
                        <a:rPr lang="en-IN" sz="1400" dirty="0"/>
                        <a:t>compared to other levels (medium.com) “Eye level is the Buy Level”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Products with high margins, attractive packaging and most sold to be placed here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Ghee, DantKanti, Chyawanprash etc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44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400" dirty="0"/>
                        <a:t>Top Shelf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New products, Premium products to be placed here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Higher status bias, close to the eye level shelf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Latest products (Ex. Pickle),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2812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3BCB207-8F14-FAEF-7430-19A52675AC44}"/>
              </a:ext>
            </a:extLst>
          </p:cNvPr>
          <p:cNvSpPr/>
          <p:nvPr/>
        </p:nvSpPr>
        <p:spPr>
          <a:xfrm>
            <a:off x="152400" y="513397"/>
            <a:ext cx="11865429" cy="555172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600" b="1" dirty="0"/>
              <a:t>Level Wise Placement SOPs: </a:t>
            </a:r>
            <a:r>
              <a:rPr lang="en-IN" sz="1600" dirty="0"/>
              <a:t>As discussed with one of the Patanjali’s Mega Store Owner. There are no shelf level guidelines for product placement been provided by the company. We propose level-wise placement strategy based on store data to be implemented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660056-4381-1BE3-7FF7-9795B5F5D2BE}"/>
              </a:ext>
            </a:extLst>
          </p:cNvPr>
          <p:cNvSpPr/>
          <p:nvPr/>
        </p:nvSpPr>
        <p:spPr>
          <a:xfrm>
            <a:off x="2971799" y="4248802"/>
            <a:ext cx="2960915" cy="286576"/>
          </a:xfrm>
          <a:prstGeom prst="rect">
            <a:avLst/>
          </a:prstGeom>
          <a:solidFill>
            <a:srgbClr val="E56E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b="1" dirty="0"/>
              <a:t>Other proposals for shelf placement:</a:t>
            </a:r>
            <a:endParaRPr lang="en-IN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8EC869-4987-80A1-9AA5-5B3965422CE9}"/>
              </a:ext>
            </a:extLst>
          </p:cNvPr>
          <p:cNvSpPr/>
          <p:nvPr/>
        </p:nvSpPr>
        <p:spPr>
          <a:xfrm>
            <a:off x="152399" y="4588218"/>
            <a:ext cx="8773887" cy="1897182"/>
          </a:xfrm>
          <a:prstGeom prst="roundRect">
            <a:avLst/>
          </a:prstGeom>
          <a:solidFill>
            <a:srgbClr val="942C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542FF-055E-8068-46A4-7A3EC352578A}"/>
              </a:ext>
            </a:extLst>
          </p:cNvPr>
          <p:cNvSpPr txBox="1"/>
          <p:nvPr/>
        </p:nvSpPr>
        <p:spPr>
          <a:xfrm>
            <a:off x="380999" y="4750820"/>
            <a:ext cx="39079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Spreading high traffic products across the store</a:t>
            </a:r>
          </a:p>
          <a:p>
            <a:endParaRPr lang="en-IN" sz="1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chemeClr val="bg1"/>
                </a:solidFill>
              </a:rPr>
              <a:t>Customers are exposed to all the inventory in search of their need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b="1" dirty="0">
                <a:solidFill>
                  <a:schemeClr val="bg1"/>
                </a:solidFill>
              </a:rPr>
              <a:t>Ghee, DantKanti, Soaps </a:t>
            </a:r>
            <a:r>
              <a:rPr lang="en-IN" sz="1400" dirty="0">
                <a:solidFill>
                  <a:schemeClr val="bg1"/>
                </a:solidFill>
              </a:rPr>
              <a:t>etc at the back and near the slow moving, impulsive </a:t>
            </a:r>
            <a:r>
              <a:rPr lang="en-IN" sz="1400" b="1" dirty="0">
                <a:solidFill>
                  <a:schemeClr val="bg1"/>
                </a:solidFill>
              </a:rPr>
              <a:t>(protein bar, juices) </a:t>
            </a:r>
            <a:r>
              <a:rPr lang="en-IN" sz="1400" dirty="0">
                <a:solidFill>
                  <a:schemeClr val="bg1"/>
                </a:solidFill>
              </a:rPr>
              <a:t>at the bill desk etc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451C1-C71D-BA35-4CA8-872DBD82D898}"/>
              </a:ext>
            </a:extLst>
          </p:cNvPr>
          <p:cNvCxnSpPr>
            <a:cxnSpLocks/>
          </p:cNvCxnSpPr>
          <p:nvPr/>
        </p:nvCxnSpPr>
        <p:spPr>
          <a:xfrm>
            <a:off x="4452256" y="4815418"/>
            <a:ext cx="0" cy="145453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E4DEEE-A88C-2955-B0C0-296C267FA0FD}"/>
              </a:ext>
            </a:extLst>
          </p:cNvPr>
          <p:cNvSpPr txBox="1"/>
          <p:nvPr/>
        </p:nvSpPr>
        <p:spPr>
          <a:xfrm>
            <a:off x="4724401" y="4669518"/>
            <a:ext cx="4114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Complementary Products adjacency</a:t>
            </a:r>
          </a:p>
          <a:p>
            <a:endParaRPr lang="en-IN" sz="1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chemeClr val="bg1"/>
                </a:solidFill>
              </a:rPr>
              <a:t>Complementary products to be placed adjacent to each other which increases cross selling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chemeClr val="bg1"/>
                </a:solidFill>
              </a:rPr>
              <a:t>For example: Patanjali Cow Milk and Corn Flakes, Herbal Tea and Wheat Biscuits, DantKanti and Toothbrush etc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AA4B99-16D5-DD3A-18C1-15ABF06DE9BC}"/>
              </a:ext>
            </a:extLst>
          </p:cNvPr>
          <p:cNvSpPr txBox="1"/>
          <p:nvPr/>
        </p:nvSpPr>
        <p:spPr>
          <a:xfrm>
            <a:off x="9024259" y="4669518"/>
            <a:ext cx="2993570" cy="1815882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Customers: </a:t>
            </a:r>
            <a:r>
              <a:rPr lang="en-IN" sz="1400" dirty="0"/>
              <a:t>Increased customer experience &amp; organized shopping</a:t>
            </a:r>
          </a:p>
          <a:p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Company: </a:t>
            </a:r>
            <a:r>
              <a:rPr lang="en-IN" sz="1400" dirty="0"/>
              <a:t>Higher sales, Unanimity, Better tracking</a:t>
            </a:r>
          </a:p>
          <a:p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Collaborators (Franchise): </a:t>
            </a:r>
            <a:r>
              <a:rPr lang="en-IN" sz="1400" dirty="0"/>
              <a:t>Better instructions, Higher ROI</a:t>
            </a:r>
            <a:endParaRPr lang="en-US" sz="14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1FA45F-8F76-15E3-41E9-55C30D2840F7}"/>
              </a:ext>
            </a:extLst>
          </p:cNvPr>
          <p:cNvSpPr/>
          <p:nvPr/>
        </p:nvSpPr>
        <p:spPr>
          <a:xfrm>
            <a:off x="9024259" y="4250917"/>
            <a:ext cx="2960915" cy="286576"/>
          </a:xfrm>
          <a:prstGeom prst="rect">
            <a:avLst/>
          </a:prstGeom>
          <a:solidFill>
            <a:srgbClr val="E56E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400" b="1" dirty="0"/>
              <a:t>Impact on Stakeholders</a:t>
            </a:r>
            <a:endParaRPr lang="en-IN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6E42B8-6530-F9F4-1616-4DAA47111E8D}"/>
              </a:ext>
            </a:extLst>
          </p:cNvPr>
          <p:cNvGrpSpPr/>
          <p:nvPr/>
        </p:nvGrpSpPr>
        <p:grpSpPr>
          <a:xfrm>
            <a:off x="0" y="0"/>
            <a:ext cx="12191998" cy="441556"/>
            <a:chOff x="0" y="0"/>
            <a:chExt cx="12191998" cy="4415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3F000D-29EB-B0FD-C2F4-4B6C9C0E1EA4}"/>
                </a:ext>
              </a:extLst>
            </p:cNvPr>
            <p:cNvSpPr/>
            <p:nvPr/>
          </p:nvSpPr>
          <p:spPr>
            <a:xfrm>
              <a:off x="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Product Mix</a:t>
              </a:r>
              <a:endParaRPr lang="en-US" sz="12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A681877-4BFE-6577-504F-647DD191908F}"/>
                </a:ext>
              </a:extLst>
            </p:cNvPr>
            <p:cNvSpPr/>
            <p:nvPr/>
          </p:nvSpPr>
          <p:spPr>
            <a:xfrm>
              <a:off x="148855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Competitors  &amp; Perception</a:t>
              </a:r>
              <a:endParaRPr lang="en-US" sz="12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16DDA0-AB1A-3C66-FC56-113B489485F8}"/>
                </a:ext>
              </a:extLst>
            </p:cNvPr>
            <p:cNvSpPr/>
            <p:nvPr/>
          </p:nvSpPr>
          <p:spPr>
            <a:xfrm>
              <a:off x="2977116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Mega Store &amp; Pain points</a:t>
              </a:r>
              <a:endParaRPr lang="en-US" sz="12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78845D-B69E-C70A-6AD7-86C1D667F2C9}"/>
                </a:ext>
              </a:extLst>
            </p:cNvPr>
            <p:cNvSpPr/>
            <p:nvPr/>
          </p:nvSpPr>
          <p:spPr>
            <a:xfrm>
              <a:off x="4465674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Store Layout</a:t>
              </a:r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10B274-4315-0B00-542D-70718D102985}"/>
                </a:ext>
              </a:extLst>
            </p:cNvPr>
            <p:cNvSpPr/>
            <p:nvPr/>
          </p:nvSpPr>
          <p:spPr>
            <a:xfrm>
              <a:off x="5954232" y="0"/>
              <a:ext cx="1488558" cy="441556"/>
            </a:xfrm>
            <a:prstGeom prst="rect">
              <a:avLst/>
            </a:prstGeom>
            <a:solidFill>
              <a:srgbClr val="942C2B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Planogram</a:t>
              </a:r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AAE4FF-CD5B-8838-E952-2AEFFF2062EC}"/>
                </a:ext>
              </a:extLst>
            </p:cNvPr>
            <p:cNvSpPr/>
            <p:nvPr/>
          </p:nvSpPr>
          <p:spPr>
            <a:xfrm>
              <a:off x="744279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Current In-Store Marketing</a:t>
              </a:r>
              <a:endParaRPr lang="en-US" sz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7D299F-4B09-91C9-07FD-F2C475009607}"/>
                </a:ext>
              </a:extLst>
            </p:cNvPr>
            <p:cNvSpPr/>
            <p:nvPr/>
          </p:nvSpPr>
          <p:spPr>
            <a:xfrm>
              <a:off x="893134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Marketing</a:t>
              </a:r>
              <a:endParaRPr lang="en-US" sz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3E9958-5203-F4FA-AB08-7EEB0FFEDA0A}"/>
                </a:ext>
              </a:extLst>
            </p:cNvPr>
            <p:cNvSpPr/>
            <p:nvPr/>
          </p:nvSpPr>
          <p:spPr>
            <a:xfrm>
              <a:off x="10419906" y="0"/>
              <a:ext cx="1772092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Engagement</a:t>
              </a:r>
              <a:endParaRPr lang="en-US" sz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323D6ED-35E3-E230-B1B1-AD13F640F4CD}"/>
              </a:ext>
            </a:extLst>
          </p:cNvPr>
          <p:cNvSpPr txBox="1"/>
          <p:nvPr/>
        </p:nvSpPr>
        <p:spPr>
          <a:xfrm>
            <a:off x="0" y="6584969"/>
            <a:ext cx="12191998" cy="276999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b="1" dirty="0"/>
              <a:t>Image recognition using AI through CCTV cameras for planogram </a:t>
            </a:r>
            <a:r>
              <a:rPr lang="en-IN" sz="1200" b="1" dirty="0">
                <a:solidFill>
                  <a:schemeClr val="bg1"/>
                </a:solidFill>
              </a:rPr>
              <a:t>- </a:t>
            </a:r>
            <a:r>
              <a:rPr lang="en-IN" sz="1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https://itrexgroup.com/blog/image-recognition-in-retail-applications-implementation-tips/#</a:t>
            </a:r>
            <a:r>
              <a:rPr lang="en-IN" sz="1200" b="1" dirty="0">
                <a:solidFill>
                  <a:schemeClr val="bg1"/>
                </a:solidFill>
              </a:rPr>
              <a:t> But f</a:t>
            </a:r>
            <a:r>
              <a:rPr lang="en-IN" sz="1200" b="1" dirty="0"/>
              <a:t>easibility is the question.</a:t>
            </a:r>
          </a:p>
        </p:txBody>
      </p:sp>
    </p:spTree>
    <p:extLst>
      <p:ext uri="{BB962C8B-B14F-4D97-AF65-F5344CB8AC3E}">
        <p14:creationId xmlns:p14="http://schemas.microsoft.com/office/powerpoint/2010/main" val="160675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CBBC46B-BB8F-B7F2-D2E6-64DFE2C2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3" y="2993056"/>
            <a:ext cx="3606400" cy="1666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414E5F-0EE1-7347-B367-BCD10E06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1163689"/>
            <a:ext cx="3606400" cy="1666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F4FB4B-84D3-3B52-9E9E-6703CA86DBAA}"/>
              </a:ext>
            </a:extLst>
          </p:cNvPr>
          <p:cNvSpPr txBox="1"/>
          <p:nvPr/>
        </p:nvSpPr>
        <p:spPr>
          <a:xfrm>
            <a:off x="217713" y="524789"/>
            <a:ext cx="11723915" cy="584775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Current In-store marketing activities and related issues in the Mega Stores</a:t>
            </a:r>
            <a:r>
              <a:rPr lang="en-IN" sz="1400" b="1" dirty="0"/>
              <a:t>. </a:t>
            </a:r>
          </a:p>
          <a:p>
            <a:r>
              <a:rPr lang="en-IN" sz="1400" dirty="0"/>
              <a:t>Secondary research: Mega Store Virtual Tour : </a:t>
            </a:r>
            <a:r>
              <a:rPr lang="en-IN" sz="1400" dirty="0">
                <a:hlinkClick r:id="rId4"/>
              </a:rPr>
              <a:t>https://www.youtube.com/watch?v=pxXq87Zt40U</a:t>
            </a:r>
            <a:r>
              <a:rPr lang="en-IN" sz="1400" dirty="0"/>
              <a:t>, </a:t>
            </a:r>
            <a:r>
              <a:rPr lang="en-IN" sz="1400" dirty="0">
                <a:hlinkClick r:id="rId5"/>
              </a:rPr>
              <a:t>https://www.youtube.com/watch?v=yjJEpysE_9g&amp;t=10s</a:t>
            </a:r>
            <a:r>
              <a:rPr lang="en-IN" sz="1400" dirty="0"/>
              <a:t>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D5580D-AF28-0DBB-B92E-3DD75C525DCD}"/>
              </a:ext>
            </a:extLst>
          </p:cNvPr>
          <p:cNvSpPr/>
          <p:nvPr/>
        </p:nvSpPr>
        <p:spPr>
          <a:xfrm>
            <a:off x="297712" y="2314638"/>
            <a:ext cx="418214" cy="51542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7A7D06-3193-9E99-337C-5831EAC4AF37}"/>
              </a:ext>
            </a:extLst>
          </p:cNvPr>
          <p:cNvSpPr/>
          <p:nvPr/>
        </p:nvSpPr>
        <p:spPr>
          <a:xfrm>
            <a:off x="940440" y="1897341"/>
            <a:ext cx="281508" cy="42327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B83D394-30EC-1302-D350-3FF15D058BEC}"/>
              </a:ext>
            </a:extLst>
          </p:cNvPr>
          <p:cNvSpPr/>
          <p:nvPr/>
        </p:nvSpPr>
        <p:spPr>
          <a:xfrm>
            <a:off x="1946268" y="1993033"/>
            <a:ext cx="187332" cy="42327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AC0F70-FE11-D6DB-878D-4BDE50905E72}"/>
              </a:ext>
            </a:extLst>
          </p:cNvPr>
          <p:cNvSpPr/>
          <p:nvPr/>
        </p:nvSpPr>
        <p:spPr>
          <a:xfrm>
            <a:off x="2670588" y="2050831"/>
            <a:ext cx="187332" cy="42327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2C1A0B-A10E-BBCC-A3E7-288AC4ED5D55}"/>
              </a:ext>
            </a:extLst>
          </p:cNvPr>
          <p:cNvSpPr/>
          <p:nvPr/>
        </p:nvSpPr>
        <p:spPr>
          <a:xfrm>
            <a:off x="413153" y="1616403"/>
            <a:ext cx="187332" cy="42327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93494A-B89C-2989-F361-542EB0AF9A69}"/>
              </a:ext>
            </a:extLst>
          </p:cNvPr>
          <p:cNvSpPr/>
          <p:nvPr/>
        </p:nvSpPr>
        <p:spPr>
          <a:xfrm>
            <a:off x="3967345" y="1178650"/>
            <a:ext cx="7986316" cy="1666080"/>
          </a:xfrm>
          <a:prstGeom prst="roundRect">
            <a:avLst/>
          </a:prstGeom>
          <a:solidFill>
            <a:srgbClr val="942C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b="1" dirty="0"/>
              <a:t>Too much of personal branding (more than 20 cut-outs/photos of Baba Ramdev and Balakrishna</a:t>
            </a:r>
          </a:p>
          <a:p>
            <a:r>
              <a:rPr lang="en-IN" sz="1400" dirty="0"/>
              <a:t>Consumer Perception (more than one option could be chosen)</a:t>
            </a:r>
          </a:p>
          <a:p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45% of the respondents agrees that controversies related to these two affect their visit to the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37% of the respondents finds it as a distraction while shopping (personal bias may 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19% of the respondents shop from Patanjali only because of Baba Ramdev and his wisdom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15% of the respondents does not care about these cut-outs they are loyal to the products </a:t>
            </a:r>
            <a:endParaRPr lang="en-US" sz="14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2E3AAE-25FE-9D66-412C-A6C715EA2C1D}"/>
              </a:ext>
            </a:extLst>
          </p:cNvPr>
          <p:cNvSpPr/>
          <p:nvPr/>
        </p:nvSpPr>
        <p:spPr>
          <a:xfrm rot="5400000">
            <a:off x="2641958" y="2736663"/>
            <a:ext cx="244591" cy="100458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F1D45C2-40A0-CEB0-7B1C-4E30E84EC3E2}"/>
              </a:ext>
            </a:extLst>
          </p:cNvPr>
          <p:cNvSpPr/>
          <p:nvPr/>
        </p:nvSpPr>
        <p:spPr>
          <a:xfrm rot="5957281">
            <a:off x="534211" y="2758456"/>
            <a:ext cx="286833" cy="88706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A73F2DF-0920-D1F3-B90E-2D06DD0AED7F}"/>
              </a:ext>
            </a:extLst>
          </p:cNvPr>
          <p:cNvSpPr/>
          <p:nvPr/>
        </p:nvSpPr>
        <p:spPr>
          <a:xfrm>
            <a:off x="3987971" y="2993056"/>
            <a:ext cx="7986316" cy="1666080"/>
          </a:xfrm>
          <a:prstGeom prst="roundRect">
            <a:avLst/>
          </a:prstGeom>
          <a:solidFill>
            <a:srgbClr val="942C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b="1" dirty="0"/>
              <a:t>Use of Hindi for customer experience enhancement and product descriptions PAN India</a:t>
            </a:r>
          </a:p>
          <a:p>
            <a:r>
              <a:rPr lang="en-IN" sz="1400" dirty="0"/>
              <a:t>Consumer Perception (more than one option could be chosen)</a:t>
            </a:r>
          </a:p>
          <a:p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74% of the respondents (In South India) believes use of regional languages would attract more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24% of the respondents finds Patanjali </a:t>
            </a:r>
            <a:r>
              <a:rPr lang="en-IN" sz="1400" i="1" dirty="0"/>
              <a:t>“Hindu Centric” </a:t>
            </a:r>
            <a:r>
              <a:rPr lang="en-IN" sz="1400" dirty="0"/>
              <a:t>(A negative perception)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12% of the respondents does not care about the language much. They are product loyal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F30B0D-0C57-A4F1-D922-809209437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61" y="4822423"/>
            <a:ext cx="3606400" cy="1666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DCCD2EA-EFC3-5F9A-F5C5-FD8F42D98EE3}"/>
              </a:ext>
            </a:extLst>
          </p:cNvPr>
          <p:cNvSpPr/>
          <p:nvPr/>
        </p:nvSpPr>
        <p:spPr>
          <a:xfrm rot="5904964">
            <a:off x="597359" y="4743122"/>
            <a:ext cx="244591" cy="100458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0C86C6-6BD9-CB11-B844-9A25959E85BD}"/>
              </a:ext>
            </a:extLst>
          </p:cNvPr>
          <p:cNvSpPr/>
          <p:nvPr/>
        </p:nvSpPr>
        <p:spPr>
          <a:xfrm rot="5904964">
            <a:off x="1502509" y="4911012"/>
            <a:ext cx="244591" cy="100458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989219-BE18-7CA8-A1B2-CAE07EEE6BFB}"/>
              </a:ext>
            </a:extLst>
          </p:cNvPr>
          <p:cNvSpPr/>
          <p:nvPr/>
        </p:nvSpPr>
        <p:spPr>
          <a:xfrm rot="5799346">
            <a:off x="2996005" y="4768017"/>
            <a:ext cx="244591" cy="14914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45C893A-61E7-B34C-3E15-4C3D28E9B425}"/>
              </a:ext>
            </a:extLst>
          </p:cNvPr>
          <p:cNvSpPr/>
          <p:nvPr/>
        </p:nvSpPr>
        <p:spPr>
          <a:xfrm>
            <a:off x="4000813" y="4822423"/>
            <a:ext cx="7986316" cy="1666080"/>
          </a:xfrm>
          <a:prstGeom prst="roundRect">
            <a:avLst/>
          </a:prstGeom>
          <a:solidFill>
            <a:srgbClr val="942C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b="1" dirty="0"/>
              <a:t>Poor Product Explainers (Less visibility, not maintained)</a:t>
            </a:r>
          </a:p>
          <a:p>
            <a:r>
              <a:rPr lang="en-IN" sz="1400" dirty="0"/>
              <a:t>Consumer Perception (more than one option could be chosen)</a:t>
            </a:r>
          </a:p>
          <a:p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66% of the respondents prefer to read product explainers if the product is unknown or 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54% of the respondents prefer to read price on the product explainers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10% of the respondents does not care about product explainers while buying from Patanjali</a:t>
            </a:r>
            <a:endParaRPr lang="en-US" sz="1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CDA8A7-4752-101E-B7E6-02EA8677615B}"/>
              </a:ext>
            </a:extLst>
          </p:cNvPr>
          <p:cNvGrpSpPr/>
          <p:nvPr/>
        </p:nvGrpSpPr>
        <p:grpSpPr>
          <a:xfrm>
            <a:off x="0" y="0"/>
            <a:ext cx="12191998" cy="441556"/>
            <a:chOff x="0" y="0"/>
            <a:chExt cx="12191998" cy="44155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55189B5-6A7C-394F-047C-263805352FAA}"/>
                </a:ext>
              </a:extLst>
            </p:cNvPr>
            <p:cNvSpPr/>
            <p:nvPr/>
          </p:nvSpPr>
          <p:spPr>
            <a:xfrm>
              <a:off x="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Product Mix</a:t>
              </a:r>
              <a:endParaRPr lang="en-US" sz="1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A38C805-2DA7-2299-D794-DF95255DA8AF}"/>
                </a:ext>
              </a:extLst>
            </p:cNvPr>
            <p:cNvSpPr/>
            <p:nvPr/>
          </p:nvSpPr>
          <p:spPr>
            <a:xfrm>
              <a:off x="148855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Competitors  &amp; Perception</a:t>
              </a:r>
              <a:endParaRPr lang="en-US" sz="1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604247-F69D-859B-8A39-69FCA3AC4E4B}"/>
                </a:ext>
              </a:extLst>
            </p:cNvPr>
            <p:cNvSpPr/>
            <p:nvPr/>
          </p:nvSpPr>
          <p:spPr>
            <a:xfrm>
              <a:off x="2977116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Mega Store &amp; Pain points</a:t>
              </a:r>
              <a:endParaRPr lang="en-US" sz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45E6D9-40C8-10FE-A15C-652E1706339C}"/>
                </a:ext>
              </a:extLst>
            </p:cNvPr>
            <p:cNvSpPr/>
            <p:nvPr/>
          </p:nvSpPr>
          <p:spPr>
            <a:xfrm>
              <a:off x="4465674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Store Layout</a:t>
              </a:r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2C2C56-3419-B84D-BD0D-9501609F55A1}"/>
                </a:ext>
              </a:extLst>
            </p:cNvPr>
            <p:cNvSpPr/>
            <p:nvPr/>
          </p:nvSpPr>
          <p:spPr>
            <a:xfrm>
              <a:off x="5954232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Planogram</a:t>
              </a:r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A8F34C0-F5FC-A6A4-DDA5-34A528DC7B3D}"/>
                </a:ext>
              </a:extLst>
            </p:cNvPr>
            <p:cNvSpPr/>
            <p:nvPr/>
          </p:nvSpPr>
          <p:spPr>
            <a:xfrm>
              <a:off x="7442790" y="0"/>
              <a:ext cx="1488558" cy="441556"/>
            </a:xfrm>
            <a:prstGeom prst="rect">
              <a:avLst/>
            </a:prstGeom>
            <a:solidFill>
              <a:srgbClr val="942C2B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Current In-Store Marketing</a:t>
              </a:r>
              <a:endParaRPr lang="en-US" sz="12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CAA0DA-8B5B-7C0C-F093-B5274574FE92}"/>
                </a:ext>
              </a:extLst>
            </p:cNvPr>
            <p:cNvSpPr/>
            <p:nvPr/>
          </p:nvSpPr>
          <p:spPr>
            <a:xfrm>
              <a:off x="893134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Marketing</a:t>
              </a:r>
              <a:endParaRPr lang="en-US" sz="12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5DFAD86-4436-4849-547B-FBE541F5547A}"/>
                </a:ext>
              </a:extLst>
            </p:cNvPr>
            <p:cNvSpPr/>
            <p:nvPr/>
          </p:nvSpPr>
          <p:spPr>
            <a:xfrm>
              <a:off x="10419906" y="0"/>
              <a:ext cx="1772092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Engagement</a:t>
              </a:r>
              <a:endParaRPr lang="en-US" sz="1200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FEFBFB8-B5AD-4C79-8AF2-778C29FD85D4}"/>
              </a:ext>
            </a:extLst>
          </p:cNvPr>
          <p:cNvSpPr txBox="1"/>
          <p:nvPr/>
        </p:nvSpPr>
        <p:spPr>
          <a:xfrm>
            <a:off x="0" y="6584969"/>
            <a:ext cx="12191998" cy="276999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b="1" dirty="0"/>
              <a:t>Patanjali should focus more on competitive in-store marketing activities that are relevant for modern trade formats now and focus less on personal branding of Baba Ramdev in Tier 1 cities</a:t>
            </a:r>
          </a:p>
        </p:txBody>
      </p:sp>
    </p:spTree>
    <p:extLst>
      <p:ext uri="{BB962C8B-B14F-4D97-AF65-F5344CB8AC3E}">
        <p14:creationId xmlns:p14="http://schemas.microsoft.com/office/powerpoint/2010/main" val="114537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9D5D8391-A9C8-9A3A-B339-83B09E38C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08022"/>
              </p:ext>
            </p:extLst>
          </p:nvPr>
        </p:nvGraphicFramePr>
        <p:xfrm>
          <a:off x="139297" y="713636"/>
          <a:ext cx="7005781" cy="5637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611">
                  <a:extLst>
                    <a:ext uri="{9D8B030D-6E8A-4147-A177-3AD203B41FA5}">
                      <a16:colId xmlns:a16="http://schemas.microsoft.com/office/drawing/2014/main" val="739134885"/>
                    </a:ext>
                  </a:extLst>
                </a:gridCol>
                <a:gridCol w="4512170">
                  <a:extLst>
                    <a:ext uri="{9D8B030D-6E8A-4147-A177-3AD203B41FA5}">
                      <a16:colId xmlns:a16="http://schemas.microsoft.com/office/drawing/2014/main" val="1788388764"/>
                    </a:ext>
                  </a:extLst>
                </a:gridCol>
              </a:tblGrid>
              <a:tr h="499436"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bg1"/>
                          </a:solidFill>
                        </a:rPr>
                        <a:t>Marketing Objective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42C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Proposed Plan</a:t>
                      </a:r>
                      <a:endParaRPr lang="en-US" sz="1600" dirty="0"/>
                    </a:p>
                  </a:txBody>
                  <a:tcPr anchor="ctr">
                    <a:solidFill>
                      <a:srgbClr val="942C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173995"/>
                  </a:ext>
                </a:extLst>
              </a:tr>
              <a:tr h="1065177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Existing Customer Retention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Tech Enabled Loyalty Program and benefits</a:t>
                      </a:r>
                      <a:endParaRPr lang="en-US" sz="2000" strike="noStrike" baseline="30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4627"/>
                  </a:ext>
                </a:extLst>
              </a:tr>
              <a:tr h="824654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Existing Customer Retention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Tech Enabled combo offers, and deals based on previous purchases</a:t>
                      </a:r>
                      <a:endParaRPr lang="en-US" sz="24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722818"/>
                  </a:ext>
                </a:extLst>
              </a:tr>
              <a:tr h="824654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Existing Customer Retention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Free &amp;  fast Home Delivery</a:t>
                      </a:r>
                      <a:endParaRPr lang="en-US" sz="20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788521"/>
                  </a:ext>
                </a:extLst>
              </a:tr>
              <a:tr h="799533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New Customer Acquisition 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Customer Referral Program</a:t>
                      </a:r>
                      <a:endParaRPr lang="en-US" sz="20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22916"/>
                  </a:ext>
                </a:extLst>
              </a:tr>
              <a:tr h="799533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New Customer Acquisition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Creative Signage and Well-Lit Store façade</a:t>
                      </a:r>
                      <a:endParaRPr lang="en-US" sz="20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79793"/>
                  </a:ext>
                </a:extLst>
              </a:tr>
              <a:tr h="824654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Cross Selling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Creative POP items with Call to Action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036333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6CDE7F51-DEFA-4319-207C-2D809A2A5706}"/>
              </a:ext>
            </a:extLst>
          </p:cNvPr>
          <p:cNvGrpSpPr/>
          <p:nvPr/>
        </p:nvGrpSpPr>
        <p:grpSpPr>
          <a:xfrm>
            <a:off x="0" y="0"/>
            <a:ext cx="12191998" cy="441556"/>
            <a:chOff x="0" y="0"/>
            <a:chExt cx="12191998" cy="44155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CB131E0-4D1F-FFF9-F175-E0FDBAB3CBF4}"/>
                </a:ext>
              </a:extLst>
            </p:cNvPr>
            <p:cNvSpPr/>
            <p:nvPr/>
          </p:nvSpPr>
          <p:spPr>
            <a:xfrm>
              <a:off x="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Product Mix</a:t>
              </a:r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FA758D4-E9D0-73DE-5D83-8D98D3B83DD0}"/>
                </a:ext>
              </a:extLst>
            </p:cNvPr>
            <p:cNvSpPr/>
            <p:nvPr/>
          </p:nvSpPr>
          <p:spPr>
            <a:xfrm>
              <a:off x="148855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Competitors  &amp; Perception</a:t>
              </a:r>
              <a:endParaRPr lang="en-US" sz="12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010340A-D894-CDDA-B2BF-F199E479F81B}"/>
                </a:ext>
              </a:extLst>
            </p:cNvPr>
            <p:cNvSpPr/>
            <p:nvPr/>
          </p:nvSpPr>
          <p:spPr>
            <a:xfrm>
              <a:off x="2977116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Mega Store &amp; Pain points</a:t>
              </a:r>
              <a:endParaRPr lang="en-US" sz="12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2EB028-A246-9497-0712-6CB408D77CF5}"/>
                </a:ext>
              </a:extLst>
            </p:cNvPr>
            <p:cNvSpPr/>
            <p:nvPr/>
          </p:nvSpPr>
          <p:spPr>
            <a:xfrm>
              <a:off x="4465674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Store Layout</a:t>
              </a:r>
              <a:endParaRPr lang="en-US" sz="12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AF22930-AA19-1D5E-1982-B962191C152A}"/>
                </a:ext>
              </a:extLst>
            </p:cNvPr>
            <p:cNvSpPr/>
            <p:nvPr/>
          </p:nvSpPr>
          <p:spPr>
            <a:xfrm>
              <a:off x="5954232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Planogram</a:t>
              </a:r>
              <a:endParaRPr lang="en-US" sz="12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576B96-4FA6-A2BF-F67B-AECD14500BD6}"/>
                </a:ext>
              </a:extLst>
            </p:cNvPr>
            <p:cNvSpPr/>
            <p:nvPr/>
          </p:nvSpPr>
          <p:spPr>
            <a:xfrm>
              <a:off x="744279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Current In-Store Marketing</a:t>
              </a:r>
              <a:endParaRPr lang="en-US" sz="12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ECEAEA-42B0-5518-57B9-A90337B51090}"/>
                </a:ext>
              </a:extLst>
            </p:cNvPr>
            <p:cNvSpPr/>
            <p:nvPr/>
          </p:nvSpPr>
          <p:spPr>
            <a:xfrm>
              <a:off x="8931348" y="0"/>
              <a:ext cx="1488558" cy="441556"/>
            </a:xfrm>
            <a:prstGeom prst="rect">
              <a:avLst/>
            </a:prstGeom>
            <a:solidFill>
              <a:srgbClr val="942C2B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Marketing</a:t>
              </a:r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6F818B-2A2D-3701-C851-10E0CB88CD22}"/>
                </a:ext>
              </a:extLst>
            </p:cNvPr>
            <p:cNvSpPr/>
            <p:nvPr/>
          </p:nvSpPr>
          <p:spPr>
            <a:xfrm>
              <a:off x="10419906" y="0"/>
              <a:ext cx="1772092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Engagement</a:t>
              </a:r>
              <a:endParaRPr lang="en-US" sz="12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58D9190-7EEF-DCE5-F994-0E6C962DF6CB}"/>
              </a:ext>
            </a:extLst>
          </p:cNvPr>
          <p:cNvSpPr txBox="1"/>
          <p:nvPr/>
        </p:nvSpPr>
        <p:spPr>
          <a:xfrm>
            <a:off x="0" y="6584969"/>
            <a:ext cx="12191998" cy="276999"/>
          </a:xfrm>
          <a:prstGeom prst="rect">
            <a:avLst/>
          </a:prstGeom>
          <a:solidFill>
            <a:srgbClr val="942C2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Important KPIs to measure the effectiveness of marketing activities: Sales Per Square Foot, GMROI, ATV, Customer Retention Rate, Conversion Rates, Foot Traffic, Inventory Turnover Ratio</a:t>
            </a:r>
            <a:endParaRPr lang="en-US" sz="1200" b="1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DA6F495-AABB-BD2B-9760-A8386646DCF7}"/>
              </a:ext>
            </a:extLst>
          </p:cNvPr>
          <p:cNvSpPr/>
          <p:nvPr/>
        </p:nvSpPr>
        <p:spPr>
          <a:xfrm>
            <a:off x="7591646" y="1097600"/>
            <a:ext cx="4167962" cy="4869712"/>
          </a:xfrm>
          <a:prstGeom prst="roundRect">
            <a:avLst/>
          </a:prstGeom>
          <a:noFill/>
          <a:ln w="19050">
            <a:solidFill>
              <a:srgbClr val="942C2B"/>
            </a:solidFill>
            <a:prstDash val="lg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Expected Benefits </a:t>
            </a:r>
          </a:p>
          <a:p>
            <a:pPr algn="ctr"/>
            <a:r>
              <a:rPr lang="en-IN" sz="1100" dirty="0">
                <a:solidFill>
                  <a:schemeClr val="tx1"/>
                </a:solidFill>
              </a:rPr>
              <a:t>(sources are linked to appendix)</a:t>
            </a:r>
            <a:endParaRPr lang="en-IN" sz="1100" b="1" dirty="0">
              <a:solidFill>
                <a:schemeClr val="tx1"/>
              </a:solidFill>
            </a:endParaRPr>
          </a:p>
          <a:p>
            <a:pPr algn="ctr"/>
            <a:endParaRPr lang="en-IN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5% increase in customer retention </a:t>
            </a:r>
            <a:r>
              <a:rPr lang="en-US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increases profits by 25% to 95%</a:t>
            </a:r>
            <a:r>
              <a:rPr lang="en-IN" sz="1400" strike="noStrike" baseline="30000" dirty="0">
                <a:solidFill>
                  <a:schemeClr val="tx1"/>
                </a:solidFill>
                <a:effectLst/>
                <a:hlinkClick r:id="rId2" action="ppaction://hlinksldjump"/>
              </a:rPr>
              <a:t>1</a:t>
            </a:r>
            <a:endParaRPr lang="en-US" sz="14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endParaRPr lang="en-US" sz="14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chemeClr val="tx1"/>
                </a:solidFill>
              </a:rPr>
              <a:t>According to Salesforce report, </a:t>
            </a:r>
            <a:r>
              <a:rPr lang="en-IN" sz="1400" b="1" dirty="0">
                <a:solidFill>
                  <a:schemeClr val="tx1"/>
                </a:solidFill>
              </a:rPr>
              <a:t>51% of the customers </a:t>
            </a:r>
            <a:r>
              <a:rPr lang="en-IN" sz="1400" b="0" dirty="0">
                <a:solidFill>
                  <a:schemeClr val="tx1"/>
                </a:solidFill>
              </a:rPr>
              <a:t>expect their loyal brand to personalize deals for them</a:t>
            </a:r>
            <a:r>
              <a:rPr lang="en-IN" sz="1400" baseline="30000" dirty="0">
                <a:solidFill>
                  <a:schemeClr val="bg1"/>
                </a:solidFill>
                <a:hlinkClick r:id="rId2" action="ppaction://hlinksldjump"/>
              </a:rPr>
              <a:t>2</a:t>
            </a:r>
            <a:endParaRPr lang="en-IN" sz="1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IN" sz="1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in 10 households buying groceries online is placing over 10 orders a month via Quick Commerce apps</a:t>
            </a:r>
            <a:r>
              <a:rPr lang="en-IN" sz="1400" baseline="30000" dirty="0">
                <a:solidFill>
                  <a:schemeClr val="bg1"/>
                </a:solidFill>
                <a:hlinkClick r:id="rId2" action="ppaction://hlinksldjump"/>
              </a:rPr>
              <a:t>3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chemeClr val="tx1"/>
                </a:solidFill>
              </a:rPr>
              <a:t>According to a survey by Harvard referred customers are </a:t>
            </a:r>
            <a:r>
              <a:rPr lang="en-IN" sz="1400" b="1" dirty="0">
                <a:solidFill>
                  <a:schemeClr val="tx1"/>
                </a:solidFill>
              </a:rPr>
              <a:t>36% more likely to buy </a:t>
            </a:r>
            <a:r>
              <a:rPr lang="en-IN" sz="1400" b="0" dirty="0">
                <a:solidFill>
                  <a:schemeClr val="tx1"/>
                </a:solidFill>
              </a:rPr>
              <a:t>than other customers</a:t>
            </a:r>
            <a:r>
              <a:rPr lang="en-IN" sz="1400" baseline="30000" dirty="0">
                <a:solidFill>
                  <a:schemeClr val="bg1"/>
                </a:solidFill>
                <a:hlinkClick r:id="rId2" action="ppaction://hlinksldjump"/>
              </a:rPr>
              <a:t>4</a:t>
            </a:r>
            <a:endParaRPr lang="en-IN" sz="1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IN" sz="1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chemeClr val="tx1"/>
                </a:solidFill>
              </a:rPr>
              <a:t>According to a report by Indianretailer.com an excellent store façade and signage improves attention rate by 40%</a:t>
            </a:r>
            <a:r>
              <a:rPr lang="en-IN" sz="1400" baseline="30000" dirty="0">
                <a:solidFill>
                  <a:schemeClr val="bg1"/>
                </a:solidFill>
                <a:hlinkClick r:id="rId2" action="ppaction://hlinksldjump"/>
              </a:rPr>
              <a:t>5</a:t>
            </a:r>
            <a:endParaRPr lang="en-US" sz="1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endParaRPr lang="en-IN" sz="1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IN" sz="1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69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7E88D4-8CC4-089E-3D4E-99EB260D81D6}"/>
              </a:ext>
            </a:extLst>
          </p:cNvPr>
          <p:cNvSpPr/>
          <p:nvPr/>
        </p:nvSpPr>
        <p:spPr>
          <a:xfrm>
            <a:off x="990921" y="644964"/>
            <a:ext cx="3777343" cy="557191"/>
          </a:xfrm>
          <a:prstGeom prst="roundRect">
            <a:avLst/>
          </a:prstGeom>
          <a:solidFill>
            <a:srgbClr val="942C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Must have skills for salesperson</a:t>
            </a: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2251907-E162-508D-9802-8C14DCA78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8" y="532406"/>
            <a:ext cx="782114" cy="78211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998BA4-E24D-166C-949A-539F30DCBD5F}"/>
              </a:ext>
            </a:extLst>
          </p:cNvPr>
          <p:cNvSpPr/>
          <p:nvPr/>
        </p:nvSpPr>
        <p:spPr>
          <a:xfrm>
            <a:off x="500742" y="1632857"/>
            <a:ext cx="4299857" cy="899566"/>
          </a:xfrm>
          <a:prstGeom prst="roundRect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4147D3-B85E-5796-AD34-22A6F6E69467}"/>
              </a:ext>
            </a:extLst>
          </p:cNvPr>
          <p:cNvSpPr/>
          <p:nvPr/>
        </p:nvSpPr>
        <p:spPr>
          <a:xfrm>
            <a:off x="500741" y="2754088"/>
            <a:ext cx="4299857" cy="1040994"/>
          </a:xfrm>
          <a:prstGeom prst="roundRect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B99204A-EDCF-035B-397B-0BDDA2896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6" y="1671001"/>
            <a:ext cx="746988" cy="74698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5C9E0AC-6A15-55CD-3C5B-EE68F42C5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4" y="2939721"/>
            <a:ext cx="678595" cy="6785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F17275-C3DD-25FE-2C1A-655B60A5F3BC}"/>
              </a:ext>
            </a:extLst>
          </p:cNvPr>
          <p:cNvSpPr txBox="1"/>
          <p:nvPr/>
        </p:nvSpPr>
        <p:spPr>
          <a:xfrm>
            <a:off x="1393372" y="1752107"/>
            <a:ext cx="3512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Thorough product knowledge, product benefits, ingredients, new products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B1E802-16B2-2B9B-5C09-5DCCF62813A5}"/>
              </a:ext>
            </a:extLst>
          </p:cNvPr>
          <p:cNvSpPr txBox="1"/>
          <p:nvPr/>
        </p:nvSpPr>
        <p:spPr>
          <a:xfrm>
            <a:off x="1393371" y="2880858"/>
            <a:ext cx="3512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Enthusiasm and interest about Ayurveda and a good advocate of the same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F10305-BC28-06D2-63D6-D7483F737AB2}"/>
              </a:ext>
            </a:extLst>
          </p:cNvPr>
          <p:cNvSpPr txBox="1"/>
          <p:nvPr/>
        </p:nvSpPr>
        <p:spPr>
          <a:xfrm>
            <a:off x="265181" y="6502249"/>
            <a:ext cx="77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High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8CA984-06A9-9E3A-CFFE-5998CA6F7951}"/>
              </a:ext>
            </a:extLst>
          </p:cNvPr>
          <p:cNvSpPr txBox="1"/>
          <p:nvPr/>
        </p:nvSpPr>
        <p:spPr>
          <a:xfrm>
            <a:off x="4027713" y="4110705"/>
            <a:ext cx="77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High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7621E3-9DF0-E804-CC21-96A3C5ED3171}"/>
              </a:ext>
            </a:extLst>
          </p:cNvPr>
          <p:cNvSpPr txBox="1"/>
          <p:nvPr/>
        </p:nvSpPr>
        <p:spPr>
          <a:xfrm>
            <a:off x="243409" y="4133880"/>
            <a:ext cx="77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Low</a:t>
            </a:r>
            <a:endParaRPr lang="en-US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7A3D30F-6F96-7FBE-4B42-32C20A81A4E4}"/>
              </a:ext>
            </a:extLst>
          </p:cNvPr>
          <p:cNvCxnSpPr>
            <a:cxnSpLocks/>
          </p:cNvCxnSpPr>
          <p:nvPr/>
        </p:nvCxnSpPr>
        <p:spPr>
          <a:xfrm>
            <a:off x="243409" y="4679872"/>
            <a:ext cx="0" cy="1658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C3DA64-6640-C13C-8AA4-035FA68A4E47}"/>
              </a:ext>
            </a:extLst>
          </p:cNvPr>
          <p:cNvCxnSpPr>
            <a:cxnSpLocks/>
          </p:cNvCxnSpPr>
          <p:nvPr/>
        </p:nvCxnSpPr>
        <p:spPr>
          <a:xfrm>
            <a:off x="1263932" y="3977752"/>
            <a:ext cx="2654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06DEB2FC-DE01-22BF-2018-214DB6EAB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802765"/>
              </p:ext>
            </p:extLst>
          </p:nvPr>
        </p:nvGraphicFramePr>
        <p:xfrm>
          <a:off x="737865" y="4394214"/>
          <a:ext cx="3911849" cy="2186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8907932-FC39-EF56-42EA-5B8D739DC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889" y="5035903"/>
            <a:ext cx="1231799" cy="94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82958C-38C2-E994-8C3D-8F7E41B2544A}"/>
              </a:ext>
            </a:extLst>
          </p:cNvPr>
          <p:cNvSpPr txBox="1"/>
          <p:nvPr/>
        </p:nvSpPr>
        <p:spPr>
          <a:xfrm>
            <a:off x="2002545" y="3995364"/>
            <a:ext cx="1382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Engagement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B91D85-3B54-F239-D6E1-DBC84F88ABCB}"/>
              </a:ext>
            </a:extLst>
          </p:cNvPr>
          <p:cNvSpPr txBox="1"/>
          <p:nvPr/>
        </p:nvSpPr>
        <p:spPr>
          <a:xfrm rot="16200000">
            <a:off x="-184703" y="5356414"/>
            <a:ext cx="1382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Movement</a:t>
            </a:r>
            <a:endParaRPr lang="en-US" sz="1600" dirty="0"/>
          </a:p>
        </p:txBody>
      </p:sp>
      <p:pic>
        <p:nvPicPr>
          <p:cNvPr id="1030" name="Picture 6" descr="Patanjali Chatpata Atta Noodles, 60g : Amazon.in: Grocery &amp; Gourmet Foods">
            <a:extLst>
              <a:ext uri="{FF2B5EF4-FFF2-40B4-BE49-F238E27FC236}">
                <a16:creationId xmlns:a16="http://schemas.microsoft.com/office/drawing/2014/main" id="{B709D7E6-BC35-A641-7596-E317EF95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43" y="4447923"/>
            <a:ext cx="989892" cy="98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VYA CORONIL TABLET 80 TAB - Buy Coronil Vati Online">
            <a:extLst>
              <a:ext uri="{FF2B5EF4-FFF2-40B4-BE49-F238E27FC236}">
                <a16:creationId xmlns:a16="http://schemas.microsoft.com/office/drawing/2014/main" id="{2FDE7968-4115-A056-6868-618603AB4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2" y="4363120"/>
            <a:ext cx="1338943" cy="100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tanjali Cow's Ghee, 1L : Amazon.in: Grocery &amp; Gourmet Foods">
            <a:extLst>
              <a:ext uri="{FF2B5EF4-FFF2-40B4-BE49-F238E27FC236}">
                <a16:creationId xmlns:a16="http://schemas.microsoft.com/office/drawing/2014/main" id="{5D940322-A5DA-B83F-AB33-B868970A8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0" t="5522" r="17862" b="2458"/>
          <a:stretch/>
        </p:blipFill>
        <p:spPr bwMode="auto">
          <a:xfrm>
            <a:off x="1285311" y="5660365"/>
            <a:ext cx="522432" cy="74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tanjali Giloy Ghan Vati 60 N - Buy Online">
            <a:extLst>
              <a:ext uri="{FF2B5EF4-FFF2-40B4-BE49-F238E27FC236}">
                <a16:creationId xmlns:a16="http://schemas.microsoft.com/office/drawing/2014/main" id="{5535CE68-7C10-947C-072D-EAFAE659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779" y="5635140"/>
            <a:ext cx="647183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B88463-E92D-6BB2-E2F4-3C01F1749C6D}"/>
              </a:ext>
            </a:extLst>
          </p:cNvPr>
          <p:cNvCxnSpPr/>
          <p:nvPr/>
        </p:nvCxnSpPr>
        <p:spPr>
          <a:xfrm>
            <a:off x="5050970" y="753527"/>
            <a:ext cx="0" cy="58268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703944-66B1-00DA-9290-6977954A24E7}"/>
              </a:ext>
            </a:extLst>
          </p:cNvPr>
          <p:cNvGrpSpPr/>
          <p:nvPr/>
        </p:nvGrpSpPr>
        <p:grpSpPr>
          <a:xfrm>
            <a:off x="5190703" y="4131788"/>
            <a:ext cx="1027395" cy="1027395"/>
            <a:chOff x="5765845" y="994195"/>
            <a:chExt cx="1027395" cy="1027395"/>
          </a:xfrm>
        </p:grpSpPr>
        <p:pic>
          <p:nvPicPr>
            <p:cNvPr id="1028" name="Picture 4" descr="Televisions ">
              <a:extLst>
                <a:ext uri="{FF2B5EF4-FFF2-40B4-BE49-F238E27FC236}">
                  <a16:creationId xmlns:a16="http://schemas.microsoft.com/office/drawing/2014/main" id="{5210D2BE-5F91-571E-8055-071782855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845" y="994195"/>
              <a:ext cx="1027395" cy="102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atanjali ads unsubstantiated, misleading: ASCI, Retail News, ET Retail">
              <a:extLst>
                <a:ext uri="{FF2B5EF4-FFF2-40B4-BE49-F238E27FC236}">
                  <a16:creationId xmlns:a16="http://schemas.microsoft.com/office/drawing/2014/main" id="{B8B76AF8-C7FD-B329-7D6F-2085EC849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617" y="1181816"/>
              <a:ext cx="981818" cy="47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 descr="Talking ">
            <a:extLst>
              <a:ext uri="{FF2B5EF4-FFF2-40B4-BE49-F238E27FC236}">
                <a16:creationId xmlns:a16="http://schemas.microsoft.com/office/drawing/2014/main" id="{E9AB1E73-C6CE-D0B9-6F6E-67F28498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39" y="1807896"/>
            <a:ext cx="817671" cy="8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ld ">
            <a:extLst>
              <a:ext uri="{FF2B5EF4-FFF2-40B4-BE49-F238E27FC236}">
                <a16:creationId xmlns:a16="http://schemas.microsoft.com/office/drawing/2014/main" id="{4F164510-613E-87BA-0A22-74D11966B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37" y="3005239"/>
            <a:ext cx="980274" cy="8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mpling ">
            <a:extLst>
              <a:ext uri="{FF2B5EF4-FFF2-40B4-BE49-F238E27FC236}">
                <a16:creationId xmlns:a16="http://schemas.microsoft.com/office/drawing/2014/main" id="{C3705724-F7E6-34BC-5CBB-71215805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81" y="5407553"/>
            <a:ext cx="844789" cy="8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E042FFF-6F7A-38D9-053E-610F789A10B5}"/>
              </a:ext>
            </a:extLst>
          </p:cNvPr>
          <p:cNvSpPr/>
          <p:nvPr/>
        </p:nvSpPr>
        <p:spPr>
          <a:xfrm>
            <a:off x="6343179" y="1707031"/>
            <a:ext cx="5565788" cy="107970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b="1" dirty="0">
                <a:solidFill>
                  <a:schemeClr val="tx1"/>
                </a:solidFill>
              </a:rPr>
              <a:t>Pitch for Swadeshi Samridhi Card: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Explaining the benefits of the card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Explaining the redemption process</a:t>
            </a:r>
            <a:r>
              <a:rPr lang="en-IN" b="1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2F9CAFC-2338-0D7F-8DA8-0F2F1DCC99A2}"/>
              </a:ext>
            </a:extLst>
          </p:cNvPr>
          <p:cNvSpPr/>
          <p:nvPr/>
        </p:nvSpPr>
        <p:spPr>
          <a:xfrm>
            <a:off x="6343177" y="2916749"/>
            <a:ext cx="5565789" cy="107970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b="1" dirty="0">
                <a:solidFill>
                  <a:schemeClr val="tx1"/>
                </a:solidFill>
              </a:rPr>
              <a:t>Assisting the senior citizens at store: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Brand values of Patanjali supports Indian Culture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Senior Citizens spread wide word of mouth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240C89D-5801-61CC-9C04-6EC8AE85A183}"/>
              </a:ext>
            </a:extLst>
          </p:cNvPr>
          <p:cNvSpPr/>
          <p:nvPr/>
        </p:nvSpPr>
        <p:spPr>
          <a:xfrm>
            <a:off x="6343175" y="4126467"/>
            <a:ext cx="5565790" cy="107970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b="1" dirty="0">
                <a:solidFill>
                  <a:schemeClr val="tx1"/>
                </a:solidFill>
              </a:rPr>
              <a:t>User engagement by explaining products digitally: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A Television to be placed in all the mega stores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Videos of salesperson explaining product benefits 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9D053C-CD30-36CD-69C3-AC41EF65D54B}"/>
              </a:ext>
            </a:extLst>
          </p:cNvPr>
          <p:cNvSpPr/>
          <p:nvPr/>
        </p:nvSpPr>
        <p:spPr>
          <a:xfrm>
            <a:off x="6343175" y="5336185"/>
            <a:ext cx="5565786" cy="107970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b="1" dirty="0">
                <a:solidFill>
                  <a:schemeClr val="tx1"/>
                </a:solidFill>
              </a:rPr>
              <a:t>Product Samples/Demonstrations:</a:t>
            </a:r>
          </a:p>
          <a:p>
            <a:r>
              <a:rPr lang="en-IN" dirty="0">
                <a:solidFill>
                  <a:schemeClr val="tx1"/>
                </a:solidFill>
              </a:rPr>
              <a:t>Engaging with customers through sample testing and demonstrations of new and complex products  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4A1D64-7FD0-AF0F-63AA-544A3D603EA1}"/>
              </a:ext>
            </a:extLst>
          </p:cNvPr>
          <p:cNvGrpSpPr/>
          <p:nvPr/>
        </p:nvGrpSpPr>
        <p:grpSpPr>
          <a:xfrm>
            <a:off x="6343170" y="484951"/>
            <a:ext cx="1472769" cy="1113118"/>
            <a:chOff x="6343170" y="484951"/>
            <a:chExt cx="1472769" cy="1113118"/>
          </a:xfrm>
        </p:grpSpPr>
        <p:pic>
          <p:nvPicPr>
            <p:cNvPr id="1038" name="Picture 14" descr="Bussiness man ">
              <a:extLst>
                <a:ext uri="{FF2B5EF4-FFF2-40B4-BE49-F238E27FC236}">
                  <a16:creationId xmlns:a16="http://schemas.microsoft.com/office/drawing/2014/main" id="{28076D4B-847B-4DFC-64A7-BFF4B9A29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2889" y="484951"/>
              <a:ext cx="826410" cy="826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590883-DCAF-641D-A8A5-52E895288B9E}"/>
                </a:ext>
              </a:extLst>
            </p:cNvPr>
            <p:cNvSpPr txBox="1"/>
            <p:nvPr/>
          </p:nvSpPr>
          <p:spPr>
            <a:xfrm>
              <a:off x="6343170" y="1290292"/>
              <a:ext cx="1472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    Store Manager</a:t>
              </a:r>
              <a:endParaRPr lang="en-US" sz="1400" b="1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A6FBE4-A226-1C66-5C99-7B14F1466AAC}"/>
              </a:ext>
            </a:extLst>
          </p:cNvPr>
          <p:cNvGrpSpPr/>
          <p:nvPr/>
        </p:nvGrpSpPr>
        <p:grpSpPr>
          <a:xfrm>
            <a:off x="7741904" y="538272"/>
            <a:ext cx="1472769" cy="1059797"/>
            <a:chOff x="7741904" y="538272"/>
            <a:chExt cx="1472769" cy="1059797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71955473-D2DC-DAA2-92E0-830E48BAF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697" y="538272"/>
              <a:ext cx="751282" cy="75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4AF0AD3-E163-7D9B-0B97-DD16EB77DF41}"/>
                </a:ext>
              </a:extLst>
            </p:cNvPr>
            <p:cNvSpPr txBox="1"/>
            <p:nvPr/>
          </p:nvSpPr>
          <p:spPr>
            <a:xfrm>
              <a:off x="7741904" y="1290292"/>
              <a:ext cx="1472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    VM Expert</a:t>
              </a:r>
              <a:endParaRPr lang="en-US" sz="1400" b="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BE5E4C-9FA4-6CC3-7493-076B1C89F2C3}"/>
              </a:ext>
            </a:extLst>
          </p:cNvPr>
          <p:cNvGrpSpPr/>
          <p:nvPr/>
        </p:nvGrpSpPr>
        <p:grpSpPr>
          <a:xfrm>
            <a:off x="8864893" y="506097"/>
            <a:ext cx="1595035" cy="1097152"/>
            <a:chOff x="8864893" y="506097"/>
            <a:chExt cx="1595035" cy="1097152"/>
          </a:xfrm>
        </p:grpSpPr>
        <p:pic>
          <p:nvPicPr>
            <p:cNvPr id="1044" name="Picture 20" descr="Indian man ">
              <a:extLst>
                <a:ext uri="{FF2B5EF4-FFF2-40B4-BE49-F238E27FC236}">
                  <a16:creationId xmlns:a16="http://schemas.microsoft.com/office/drawing/2014/main" id="{A9D855F7-B66B-4B81-1025-DBAF930C0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673" y="506097"/>
              <a:ext cx="751282" cy="75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7DA6D34-74D2-1A78-7021-71B7F58CF64D}"/>
                </a:ext>
              </a:extLst>
            </p:cNvPr>
            <p:cNvSpPr txBox="1"/>
            <p:nvPr/>
          </p:nvSpPr>
          <p:spPr>
            <a:xfrm>
              <a:off x="8864893" y="1295472"/>
              <a:ext cx="1595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    Ayurved Expert</a:t>
              </a:r>
              <a:endParaRPr lang="en-US" sz="14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E110DB-EA34-5324-78A0-89DC7A8B3B93}"/>
              </a:ext>
            </a:extLst>
          </p:cNvPr>
          <p:cNvGrpSpPr/>
          <p:nvPr/>
        </p:nvGrpSpPr>
        <p:grpSpPr>
          <a:xfrm>
            <a:off x="10179998" y="525627"/>
            <a:ext cx="1829637" cy="1072442"/>
            <a:chOff x="10179998" y="525627"/>
            <a:chExt cx="1829637" cy="1072442"/>
          </a:xfrm>
        </p:grpSpPr>
        <p:pic>
          <p:nvPicPr>
            <p:cNvPr id="1046" name="Picture 22" descr="Beard ">
              <a:extLst>
                <a:ext uri="{FF2B5EF4-FFF2-40B4-BE49-F238E27FC236}">
                  <a16:creationId xmlns:a16="http://schemas.microsoft.com/office/drawing/2014/main" id="{6FC9D541-EB21-E100-13D3-EDC698E85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9809" y="525627"/>
              <a:ext cx="820475" cy="75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ED011AE-3883-5953-B3F3-1D23C27E9CA3}"/>
                </a:ext>
              </a:extLst>
            </p:cNvPr>
            <p:cNvSpPr txBox="1"/>
            <p:nvPr/>
          </p:nvSpPr>
          <p:spPr>
            <a:xfrm>
              <a:off x="10179998" y="1290292"/>
              <a:ext cx="1829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    Operations Staff</a:t>
              </a:r>
              <a:endParaRPr lang="en-US" sz="1400" b="1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C5B10ED-A4F7-CA5D-7112-517879AF071A}"/>
              </a:ext>
            </a:extLst>
          </p:cNvPr>
          <p:cNvGrpSpPr/>
          <p:nvPr/>
        </p:nvGrpSpPr>
        <p:grpSpPr>
          <a:xfrm>
            <a:off x="0" y="0"/>
            <a:ext cx="12191998" cy="441556"/>
            <a:chOff x="0" y="0"/>
            <a:chExt cx="12191998" cy="44155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A806D74-8C87-E4C8-A4BD-F93F70B2FCA5}"/>
                </a:ext>
              </a:extLst>
            </p:cNvPr>
            <p:cNvSpPr/>
            <p:nvPr/>
          </p:nvSpPr>
          <p:spPr>
            <a:xfrm>
              <a:off x="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Product Mix</a:t>
              </a:r>
              <a:endParaRPr lang="en-US" sz="12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2A31330-A556-7273-6279-3101D27E6FF1}"/>
                </a:ext>
              </a:extLst>
            </p:cNvPr>
            <p:cNvSpPr/>
            <p:nvPr/>
          </p:nvSpPr>
          <p:spPr>
            <a:xfrm>
              <a:off x="148855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Competitors  &amp; Perception</a:t>
              </a:r>
              <a:endParaRPr lang="en-US" sz="12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C45557-9D6F-A793-9018-82E559608B42}"/>
                </a:ext>
              </a:extLst>
            </p:cNvPr>
            <p:cNvSpPr/>
            <p:nvPr/>
          </p:nvSpPr>
          <p:spPr>
            <a:xfrm>
              <a:off x="2977116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Mega Store &amp; Pain points</a:t>
              </a:r>
              <a:endParaRPr lang="en-US" sz="12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0C559B-6CE0-0B3C-5B5D-FC68B2AAB8A9}"/>
                </a:ext>
              </a:extLst>
            </p:cNvPr>
            <p:cNvSpPr/>
            <p:nvPr/>
          </p:nvSpPr>
          <p:spPr>
            <a:xfrm>
              <a:off x="4465674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Store Layout</a:t>
              </a:r>
              <a:endParaRPr lang="en-US" sz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345035-C813-9D5F-5C55-94B9F0F73C19}"/>
                </a:ext>
              </a:extLst>
            </p:cNvPr>
            <p:cNvSpPr/>
            <p:nvPr/>
          </p:nvSpPr>
          <p:spPr>
            <a:xfrm>
              <a:off x="5954232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Planogram</a:t>
              </a:r>
              <a:endParaRPr lang="en-US" sz="12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DE2DA7B-38FB-3775-35B7-6805CA6A506A}"/>
                </a:ext>
              </a:extLst>
            </p:cNvPr>
            <p:cNvSpPr/>
            <p:nvPr/>
          </p:nvSpPr>
          <p:spPr>
            <a:xfrm>
              <a:off x="7442790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Current In-Store Marketing</a:t>
              </a:r>
              <a:endParaRPr lang="en-US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962B869-04E5-B72C-3A6B-0FBCA15F5778}"/>
                </a:ext>
              </a:extLst>
            </p:cNvPr>
            <p:cNvSpPr/>
            <p:nvPr/>
          </p:nvSpPr>
          <p:spPr>
            <a:xfrm>
              <a:off x="8931348" y="0"/>
              <a:ext cx="1488558" cy="441556"/>
            </a:xfrm>
            <a:prstGeom prst="rect">
              <a:avLst/>
            </a:prstGeom>
            <a:solidFill>
              <a:srgbClr val="E56E1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Marketing</a:t>
              </a:r>
              <a:endParaRPr lang="en-US" sz="12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ECC302D-B755-7EF4-A0A9-C3F71B30331E}"/>
                </a:ext>
              </a:extLst>
            </p:cNvPr>
            <p:cNvSpPr/>
            <p:nvPr/>
          </p:nvSpPr>
          <p:spPr>
            <a:xfrm>
              <a:off x="10419906" y="0"/>
              <a:ext cx="1772092" cy="441556"/>
            </a:xfrm>
            <a:prstGeom prst="rect">
              <a:avLst/>
            </a:prstGeom>
            <a:solidFill>
              <a:srgbClr val="942C2B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200" dirty="0"/>
                <a:t>Proposed In-Store Engagement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3700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5007</TotalTime>
  <Words>2088</Words>
  <Application>Microsoft Office PowerPoint</Application>
  <PresentationFormat>Widescreen</PresentationFormat>
  <Paragraphs>273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Retail-O-Mania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Retail-O-Mania</dc:title>
  <dc:creator>Mohit Kiradoo</dc:creator>
  <cp:lastModifiedBy>Mohit Kiradoo</cp:lastModifiedBy>
  <cp:revision>16</cp:revision>
  <dcterms:created xsi:type="dcterms:W3CDTF">2022-07-31T13:13:09Z</dcterms:created>
  <dcterms:modified xsi:type="dcterms:W3CDTF">2022-08-05T21:32:35Z</dcterms:modified>
</cp:coreProperties>
</file>